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7"/>
  </p:notesMasterIdLst>
  <p:handoutMasterIdLst>
    <p:handoutMasterId r:id="rId8"/>
  </p:handoutMasterIdLst>
  <p:sldIdLst>
    <p:sldId id="257" r:id="rId2"/>
    <p:sldId id="282" r:id="rId3"/>
    <p:sldId id="291" r:id="rId4"/>
    <p:sldId id="278" r:id="rId5"/>
    <p:sldId id="292" r:id="rId6"/>
  </p:sldIdLst>
  <p:sldSz cx="12192000" cy="6858000"/>
  <p:notesSz cx="6858000" cy="9144000"/>
  <p:embeddedFontLst>
    <p:embeddedFont>
      <p:font typeface="Acumin Pro" panose="020B0504020202020204" pitchFamily="34" charset="77"/>
      <p:regular r:id="rId9"/>
      <p:bold r:id="rId10"/>
      <p:italic r:id="rId11"/>
      <p:boldItalic r:id="rId12"/>
    </p:embeddedFont>
    <p:embeddedFont>
      <p:font typeface="Acumin Pro ExtraCondensed" panose="020B0508020202020204" pitchFamily="34" charset="77"/>
      <p:regular r:id="rId13"/>
      <p:bold r:id="rId14"/>
      <p:italic r:id="rId15"/>
      <p:boldItalic r:id="rId16"/>
    </p:embeddedFont>
    <p:embeddedFont>
      <p:font typeface="Acumin Pro ExtraCondensed Smbd" panose="020B0708020202020204" pitchFamily="34" charset="77"/>
      <p:regular r:id="rId17"/>
      <p:bold r:id="rId18"/>
      <p:italic r:id="rId19"/>
      <p:boldItalic r:id="rId20"/>
    </p:embeddedFont>
    <p:embeddedFont>
      <p:font typeface="Acumin Pro Medium" panose="020B0604020202020204" pitchFamily="34" charset="77"/>
      <p:regular r:id="rId21"/>
      <p:bold r:id="rId22"/>
      <p:italic r:id="rId23"/>
      <p:boldItalic r:id="rId24"/>
    </p:embeddedFont>
    <p:embeddedFont>
      <p:font typeface="Acumin Pro Semibold" panose="020B0704020202020204" pitchFamily="34" charset="77"/>
      <p:regular r:id="rId25"/>
      <p:bold r:id="rId26"/>
      <p:italic r:id="rId27"/>
      <p:boldItalic r:id="rId28"/>
    </p:embeddedFont>
    <p:embeddedFont>
      <p:font typeface="Acumin Pro SemiCondensed" panose="020B0506020202020204" pitchFamily="34" charset="77"/>
      <p:regular r:id="rId29"/>
      <p:bold r:id="rId30"/>
      <p:italic r:id="rId31"/>
      <p:boldItalic r:id="rId32"/>
    </p:embeddedFont>
    <p:embeddedFont>
      <p:font typeface="Calibri" panose="020F0502020204030204" pitchFamily="34" charset="0"/>
      <p:regular r:id="rId33"/>
      <p:bold r:id="rId34"/>
      <p:italic r:id="rId35"/>
      <p:boldItalic r:id="rId36"/>
    </p:embeddedFont>
    <p:embeddedFont>
      <p:font typeface="Cambria Math" panose="02040503050406030204" pitchFamily="18" charset="0"/>
      <p:regular r:id="rId37"/>
    </p:embeddedFont>
    <p:embeddedFont>
      <p:font typeface="United Sans Cd Md" pitchFamily="2" charset="77"/>
      <p:regular r:id="rId38"/>
      <p:bold r:id="rId39"/>
      <p:italic r:id="rId40"/>
      <p:boldItalic r:id="rId41"/>
    </p:embeddedFont>
    <p:embeddedFont>
      <p:font typeface="United Sans Reg Medium" pitchFamily="2" charset="77"/>
      <p:regular r:id="rId42"/>
      <p:bold r:id="rId43"/>
      <p:italic r:id="rId44"/>
      <p:boldItalic r:id="rId4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46"/>
    <p:restoredTop sz="72575" autoAdjust="0"/>
  </p:normalViewPr>
  <p:slideViewPr>
    <p:cSldViewPr snapToGrid="0" snapToObjects="1">
      <p:cViewPr varScale="1">
        <p:scale>
          <a:sx n="100" d="100"/>
          <a:sy n="100" d="100"/>
        </p:scale>
        <p:origin x="2736" y="16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 d="1"/>
        <a:sy n="1" d="1"/>
      </p:scale>
      <p:origin x="0" y="0"/>
    </p:cViewPr>
  </p:sorterViewPr>
  <p:notesViewPr>
    <p:cSldViewPr snapToGrid="0" snapToObjects="1">
      <p:cViewPr varScale="1">
        <p:scale>
          <a:sx n="169" d="100"/>
          <a:sy n="169" d="100"/>
        </p:scale>
        <p:origin x="4032"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font" Target="fonts/font18.fntdata"/><Relationship Id="rId39" Type="http://schemas.openxmlformats.org/officeDocument/2006/relationships/font" Target="fonts/font31.fntdata"/><Relationship Id="rId21" Type="http://schemas.openxmlformats.org/officeDocument/2006/relationships/font" Target="fonts/font13.fntdata"/><Relationship Id="rId34" Type="http://schemas.openxmlformats.org/officeDocument/2006/relationships/font" Target="fonts/font26.fntdata"/><Relationship Id="rId42" Type="http://schemas.openxmlformats.org/officeDocument/2006/relationships/font" Target="fonts/font34.fntdata"/><Relationship Id="rId47" Type="http://schemas.openxmlformats.org/officeDocument/2006/relationships/viewProps" Target="viewProps.xml"/><Relationship Id="rId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font" Target="fonts/font8.fntdata"/><Relationship Id="rId29" Type="http://schemas.openxmlformats.org/officeDocument/2006/relationships/font" Target="fonts/font21.fntdata"/><Relationship Id="rId11" Type="http://schemas.openxmlformats.org/officeDocument/2006/relationships/font" Target="fonts/font3.fntdata"/><Relationship Id="rId24" Type="http://schemas.openxmlformats.org/officeDocument/2006/relationships/font" Target="fonts/font16.fntdata"/><Relationship Id="rId32" Type="http://schemas.openxmlformats.org/officeDocument/2006/relationships/font" Target="fonts/font24.fntdata"/><Relationship Id="rId37" Type="http://schemas.openxmlformats.org/officeDocument/2006/relationships/font" Target="fonts/font29.fntdata"/><Relationship Id="rId40" Type="http://schemas.openxmlformats.org/officeDocument/2006/relationships/font" Target="fonts/font32.fntdata"/><Relationship Id="rId45" Type="http://schemas.openxmlformats.org/officeDocument/2006/relationships/font" Target="fonts/font37.fntdata"/><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font" Target="fonts/font15.fntdata"/><Relationship Id="rId28" Type="http://schemas.openxmlformats.org/officeDocument/2006/relationships/font" Target="fonts/font20.fntdata"/><Relationship Id="rId36" Type="http://schemas.openxmlformats.org/officeDocument/2006/relationships/font" Target="fonts/font28.fntdata"/><Relationship Id="rId49" Type="http://schemas.openxmlformats.org/officeDocument/2006/relationships/tableStyles" Target="tableStyles.xml"/><Relationship Id="rId10" Type="http://schemas.openxmlformats.org/officeDocument/2006/relationships/font" Target="fonts/font2.fntdata"/><Relationship Id="rId19" Type="http://schemas.openxmlformats.org/officeDocument/2006/relationships/font" Target="fonts/font11.fntdata"/><Relationship Id="rId31" Type="http://schemas.openxmlformats.org/officeDocument/2006/relationships/font" Target="fonts/font23.fntdata"/><Relationship Id="rId44" Type="http://schemas.openxmlformats.org/officeDocument/2006/relationships/font" Target="fonts/font36.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font" Target="fonts/font19.fntdata"/><Relationship Id="rId30" Type="http://schemas.openxmlformats.org/officeDocument/2006/relationships/font" Target="fonts/font22.fntdata"/><Relationship Id="rId35" Type="http://schemas.openxmlformats.org/officeDocument/2006/relationships/font" Target="fonts/font27.fntdata"/><Relationship Id="rId43" Type="http://schemas.openxmlformats.org/officeDocument/2006/relationships/font" Target="fonts/font35.fntdata"/><Relationship Id="rId48" Type="http://schemas.openxmlformats.org/officeDocument/2006/relationships/theme" Target="theme/theme1.xml"/><Relationship Id="rId8"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font" Target="fonts/font17.fntdata"/><Relationship Id="rId33" Type="http://schemas.openxmlformats.org/officeDocument/2006/relationships/font" Target="fonts/font25.fntdata"/><Relationship Id="rId38" Type="http://schemas.openxmlformats.org/officeDocument/2006/relationships/font" Target="fonts/font30.fntdata"/><Relationship Id="rId46" Type="http://schemas.openxmlformats.org/officeDocument/2006/relationships/presProps" Target="presProps.xml"/><Relationship Id="rId20" Type="http://schemas.openxmlformats.org/officeDocument/2006/relationships/font" Target="fonts/font12.fntdata"/><Relationship Id="rId41" Type="http://schemas.openxmlformats.org/officeDocument/2006/relationships/font" Target="fonts/font33.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414E82-ADCD-FD47-BF65-1CB77688E54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BD77275F-47EE-5D41-9AD1-87DB20B6D6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CA56EDA-A6C4-4448-81DB-D569FC06E21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49A5776-8919-4545-841A-B3D7B8C234F7}" type="slidenum">
              <a:rPr lang="en-US" smtClean="0"/>
              <a:t>‹#›</a:t>
            </a:fld>
            <a:endParaRPr lang="en-US"/>
          </a:p>
        </p:txBody>
      </p:sp>
      <p:sp>
        <p:nvSpPr>
          <p:cNvPr id="6" name="Date Placeholder 5">
            <a:extLst>
              <a:ext uri="{FF2B5EF4-FFF2-40B4-BE49-F238E27FC236}">
                <a16:creationId xmlns:a16="http://schemas.microsoft.com/office/drawing/2014/main" id="{0C9F3C12-DCB7-CE45-91CF-EA40F829F75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7D61072-73DA-A04B-8A41-67DE4C728D5B}" type="datetimeFigureOut">
              <a:rPr lang="en-US" smtClean="0"/>
              <a:t>1/15/21</a:t>
            </a:fld>
            <a:endParaRPr lang="en-US"/>
          </a:p>
        </p:txBody>
      </p:sp>
    </p:spTree>
    <p:extLst>
      <p:ext uri="{BB962C8B-B14F-4D97-AF65-F5344CB8AC3E}">
        <p14:creationId xmlns:p14="http://schemas.microsoft.com/office/powerpoint/2010/main" val="3823383420"/>
      </p:ext>
    </p:extLst>
  </p:cSld>
  <p:clrMap bg1="lt1" tx1="dk1" bg2="lt2" tx2="dk2" accent1="accent1" accent2="accent2" accent3="accent3" accent4="accent4" accent5="accent5" accent6="accent6" hlink="hlink" folHlink="folHlink"/>
</p:handoutMaster>
</file>

<file path=ppt/media/image10.png>
</file>

<file path=ppt/media/image11.gif>
</file>

<file path=ppt/media/image12.png>
</file>

<file path=ppt/media/image13.png>
</file>

<file path=ppt/media/image14.png>
</file>

<file path=ppt/media/image15.png>
</file>

<file path=ppt/media/image16.png>
</file>

<file path=ppt/media/image6.png>
</file>

<file path=ppt/media/image7.gif>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65683-8446-064B-AD30-47BA72480F7C}" type="datetimeFigureOut">
              <a:rPr lang="en-US" smtClean="0"/>
              <a:t>1/15/21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63BD6-9A76-3E42-9DF3-1D28BC75B5C8}" type="slidenum">
              <a:rPr lang="en-US" smtClean="0"/>
              <a:t>‹#›</a:t>
            </a:fld>
            <a:endParaRPr lang="en-US"/>
          </a:p>
        </p:txBody>
      </p:sp>
    </p:spTree>
    <p:extLst>
      <p:ext uri="{BB962C8B-B14F-4D97-AF65-F5344CB8AC3E}">
        <p14:creationId xmlns:p14="http://schemas.microsoft.com/office/powerpoint/2010/main" val="257067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a:t>
            </a:fld>
            <a:endParaRPr lang="en-US"/>
          </a:p>
        </p:txBody>
      </p:sp>
    </p:spTree>
    <p:extLst>
      <p:ext uri="{BB962C8B-B14F-4D97-AF65-F5344CB8AC3E}">
        <p14:creationId xmlns:p14="http://schemas.microsoft.com/office/powerpoint/2010/main" val="3785089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Why Higher Order methods: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a:t>
            </a:r>
            <a:r>
              <a:rPr lang="en-US" baseline="0" dirty="0"/>
              <a:t> prevalent optimization methods in machine learning/big data space heavily rely on first-order methods. First-order methods rely on (true) gradient as the descent direction when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Optimizing an objective function. The most important hyper-parameter, which is step-size, is either approximated or pre-defined schedule is used to update it dynamically. Because of this,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Resources used for training the model can explode depending on the hyper-parameter space. In addition, gradient vanishes around saddle points making first-order methods vulnerable when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Navigating around saddle points. First-order methods are also know to be very sensitive </a:t>
            </a:r>
            <a:r>
              <a:rPr lang="en-US" baseline="0" dirty="0" err="1"/>
              <a:t>w.r.t</a:t>
            </a:r>
            <a:r>
              <a:rPr lang="en-US" baseline="0" dirty="0"/>
              <a:t>  hyper-parameter tuning. However, computing gradient is a trivial computation task even for significantly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Large models making them heavily used methods for optimization. Stochastic first order methods, where model parameters are updated for every mini-batch, are heavily used for training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Large models and the inherent noise present in the gradient (computed using mini-batch) helps them converge to a local minima.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Second order methods, remove a the most significant bottleneck during training by removing the guess work in updating the step-size when updating the model parameters.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The model parameter update becomes [ Hessian^{-1} * gradient ]. Note that each component of the gradient is scaled individually as opposed to a constant used in first-order methods.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Higher order methods</a:t>
            </a:r>
            <a:r>
              <a:rPr lang="en-US" baseline="0" dirty="0"/>
              <a:t> are known to resilient </a:t>
            </a:r>
            <a:r>
              <a:rPr lang="en-US" baseline="0" dirty="0" err="1"/>
              <a:t>adverserial</a:t>
            </a:r>
            <a:r>
              <a:rPr lang="en-US" baseline="0" dirty="0"/>
              <a:t> conditions of the problem, for instance problem ill-conditioning. Fewer hyper-parameters reduce the training time significantly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Compared to first order methods. Are well suited to navigate around saddle points, steep and shallow regions of the function manifold. However, second-order methods rely on computation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Of higher order statistics (Hessian or similar) making them significantly expensive in terms of computation cost.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Fisher</a:t>
            </a:r>
            <a:r>
              <a:rPr lang="en-US" baseline="0" dirty="0"/>
              <a:t> Informed Trust </a:t>
            </a:r>
            <a:r>
              <a:rPr lang="en-US" baseline="0" dirty="0" err="1"/>
              <a:t>REgion</a:t>
            </a: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lang="en-US" baseline="0" dirty="0"/>
              <a:t>A higher order method to train deep neural networks. It can be adopted to both continuous and distributed parameter space. </a:t>
            </a: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lang="en-US" baseline="0" dirty="0"/>
              <a:t>It uses Natural Gradient ( which is the true descent direction in the distribution space for non-convex objective functions) and is defined as “-1 * Fisher Inverse * gradient. </a:t>
            </a: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lang="en-US" baseline="0" dirty="0"/>
              <a:t>Computing Fisher matrix (which is defined as Ex[ gradient * gradient^{T} ] ) is intractable for problems in big-data space where the model parameters are &gt;&gt; 1</a:t>
            </a: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lang="en-US" baseline="0" dirty="0"/>
              <a:t>Recent approximation method, </a:t>
            </a:r>
            <a:r>
              <a:rPr lang="en-US" baseline="0" dirty="0" err="1"/>
              <a:t>Kronecker</a:t>
            </a:r>
            <a:r>
              <a:rPr lang="en-US" baseline="0" dirty="0"/>
              <a:t> Factored Approximated Curvature (K-FAC), is used to compute the Fisher matrix (and resulting natural gradient)</a:t>
            </a: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lang="en-US" baseline="0" dirty="0"/>
              <a:t>Step size is estimated using a 2</a:t>
            </a:r>
            <a:r>
              <a:rPr lang="en-US" baseline="30000" dirty="0"/>
              <a:t>nd</a:t>
            </a:r>
            <a:r>
              <a:rPr lang="en-US" baseline="0" dirty="0"/>
              <a:t> order Taylor series approximation along the direction of natural gradient and controlled by the trust-region around the current iterate.</a:t>
            </a: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 typeface="Arial"/>
              <a:buNone/>
              <a:tabLst/>
              <a:defRPr/>
            </a:pPr>
            <a:r>
              <a:rPr lang="en-US" baseline="0" dirty="0"/>
              <a:t>In the context of reinforcement learning the role of a given optimizer becomes very significant. </a:t>
            </a:r>
          </a:p>
          <a:p>
            <a:pPr marL="0" marR="0" lvl="0" indent="0" algn="l" defTabSz="914400" rtl="0" eaLnBrk="1" fontAlgn="auto" latinLnBrk="0" hangingPunct="1">
              <a:lnSpc>
                <a:spcPct val="100000"/>
              </a:lnSpc>
              <a:spcBef>
                <a:spcPts val="0"/>
              </a:spcBef>
              <a:spcAft>
                <a:spcPts val="0"/>
              </a:spcAft>
              <a:buClrTx/>
              <a:buSzTx/>
              <a:buFont typeface="Arial"/>
              <a:buNone/>
              <a:tabLst/>
              <a:defRPr/>
            </a:pPr>
            <a:r>
              <a:rPr lang="en-US" baseline="0" dirty="0"/>
              <a:t>Training dataset is not available beforehand as in the case of supervised learning problems</a:t>
            </a:r>
          </a:p>
          <a:p>
            <a:pPr marL="0" marR="0" lvl="0" indent="0" algn="l" defTabSz="914400" rtl="0" eaLnBrk="1" fontAlgn="auto" latinLnBrk="0" hangingPunct="1">
              <a:lnSpc>
                <a:spcPct val="100000"/>
              </a:lnSpc>
              <a:spcBef>
                <a:spcPts val="0"/>
              </a:spcBef>
              <a:spcAft>
                <a:spcPts val="0"/>
              </a:spcAft>
              <a:buClrTx/>
              <a:buSzTx/>
              <a:buFont typeface="Arial"/>
              <a:buNone/>
              <a:tabLst/>
              <a:defRPr/>
            </a:pPr>
            <a:r>
              <a:rPr lang="en-US" baseline="0" dirty="0"/>
              <a:t>Optimizer has to interact with the environment to generate sample points for training on the fly</a:t>
            </a:r>
          </a:p>
          <a:p>
            <a:pPr marL="0" marR="0" lvl="0" indent="0" algn="l" defTabSz="914400" rtl="0" eaLnBrk="1" fontAlgn="auto" latinLnBrk="0" hangingPunct="1">
              <a:lnSpc>
                <a:spcPct val="100000"/>
              </a:lnSpc>
              <a:spcBef>
                <a:spcPts val="0"/>
              </a:spcBef>
              <a:spcAft>
                <a:spcPts val="0"/>
              </a:spcAft>
              <a:buClrTx/>
              <a:buSzTx/>
              <a:buFont typeface="Arial"/>
              <a:buNone/>
              <a:tabLst/>
              <a:defRPr/>
            </a:pPr>
            <a:r>
              <a:rPr lang="en-US" baseline="0" dirty="0"/>
              <a:t>Any reduction in the number of these interactions will have significant benefits, like appropriate reduction in training 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2</a:t>
            </a:fld>
            <a:endParaRPr lang="en-US"/>
          </a:p>
        </p:txBody>
      </p:sp>
    </p:spTree>
    <p:extLst>
      <p:ext uri="{BB962C8B-B14F-4D97-AF65-F5344CB8AC3E}">
        <p14:creationId xmlns:p14="http://schemas.microsoft.com/office/powerpoint/2010/main" val="17725531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Plots)</a:t>
            </a:r>
          </a:p>
          <a:p>
            <a:r>
              <a:rPr lang="en-US" dirty="0"/>
              <a:t>We run 50 trials for each optimization method. Trajectories in the left two plots (FITRE plot &amp; PPO plot) show rewards of one trial at different iterations. </a:t>
            </a:r>
            <a:r>
              <a:rPr lang="en-US" sz="1200" b="0" dirty="0">
                <a:solidFill>
                  <a:schemeClr val="accent2"/>
                </a:solidFill>
                <a:latin typeface="Acumin Pro SemiCondensed" panose="020B0506020202020204" pitchFamily="34" charset="77"/>
              </a:rPr>
              <a:t>The higher the reward the better.</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FITRE: highest reward is around 450 achieved within about 30 iterations (pink trajectory)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PPO: highest reward is around 280 achieved within about 90 iterations (purple trajectory)</a:t>
            </a:r>
          </a:p>
          <a:p>
            <a:endParaRPr lang="en-US" dirty="0"/>
          </a:p>
          <a:p>
            <a:endParaRPr lang="en-US" dirty="0"/>
          </a:p>
          <a:p>
            <a:r>
              <a:rPr lang="en-US" dirty="0"/>
              <a:t>(Middle Plot)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Trajectory in the middle plot (Top-5 plot of different methods) represents the mean of top five rewards of each algorithm, while the shade represents derivation.</a:t>
            </a:r>
            <a:endParaRPr lang="en-US" b="0" dirty="0"/>
          </a:p>
          <a:p>
            <a:endParaRPr lang="en-US" dirty="0"/>
          </a:p>
          <a:p>
            <a:endParaRPr lang="en-US" dirty="0"/>
          </a:p>
          <a:p>
            <a:r>
              <a:rPr lang="en-US" dirty="0"/>
              <a:t>(Right GIFs)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Compare to the simulation of PPO, FITRE is much better as it pulls up earlier at a higher altitude.</a:t>
            </a:r>
          </a:p>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3</a:t>
            </a:fld>
            <a:endParaRPr lang="en-US"/>
          </a:p>
        </p:txBody>
      </p:sp>
    </p:spTree>
    <p:extLst>
      <p:ext uri="{BB962C8B-B14F-4D97-AF65-F5344CB8AC3E}">
        <p14:creationId xmlns:p14="http://schemas.microsoft.com/office/powerpoint/2010/main" val="3124158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4</a:t>
            </a:fld>
            <a:endParaRPr lang="en-US"/>
          </a:p>
        </p:txBody>
      </p:sp>
    </p:spTree>
    <p:extLst>
      <p:ext uri="{BB962C8B-B14F-4D97-AF65-F5344CB8AC3E}">
        <p14:creationId xmlns:p14="http://schemas.microsoft.com/office/powerpoint/2010/main" val="2246364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5</a:t>
            </a:fld>
            <a:endParaRPr lang="en-US"/>
          </a:p>
        </p:txBody>
      </p:sp>
    </p:spTree>
    <p:extLst>
      <p:ext uri="{BB962C8B-B14F-4D97-AF65-F5344CB8AC3E}">
        <p14:creationId xmlns:p14="http://schemas.microsoft.com/office/powerpoint/2010/main" val="40856694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ccessibility Statement">
    <p:bg>
      <p:bgPr>
        <a:solidFill>
          <a:schemeClr val="accent4"/>
        </a:solidFill>
        <a:effectLst/>
      </p:bgPr>
    </p:bg>
    <p:spTree>
      <p:nvGrpSpPr>
        <p:cNvPr id="1" name=""/>
        <p:cNvGrpSpPr/>
        <p:nvPr/>
      </p:nvGrpSpPr>
      <p:grpSpPr>
        <a:xfrm>
          <a:off x="0" y="0"/>
          <a:ext cx="0" cy="0"/>
          <a:chOff x="0" y="0"/>
          <a:chExt cx="0" cy="0"/>
        </a:xfrm>
      </p:grpSpPr>
      <p:sp>
        <p:nvSpPr>
          <p:cNvPr id="11" name="PPT Accessibility">
            <a:extLst>
              <a:ext uri="{FF2B5EF4-FFF2-40B4-BE49-F238E27FC236}">
                <a16:creationId xmlns:a16="http://schemas.microsoft.com/office/drawing/2014/main" id="{7218C6A0-FE47-3C49-9974-F3CABE12FB6E}"/>
              </a:ext>
            </a:extLst>
          </p:cNvPr>
          <p:cNvSpPr txBox="1"/>
          <p:nvPr userDrawn="1"/>
        </p:nvSpPr>
        <p:spPr>
          <a:xfrm>
            <a:off x="1943100" y="1877220"/>
            <a:ext cx="6844439" cy="1661993"/>
          </a:xfrm>
          <a:prstGeom prst="rect">
            <a:avLst/>
          </a:prstGeom>
          <a:noFill/>
        </p:spPr>
        <p:txBody>
          <a:bodyPr wrap="square" lIns="0" tIns="0" rIns="0" bIns="0" rtlCol="0">
            <a:spAutoFit/>
          </a:bodyPr>
          <a:lstStyle/>
          <a:p>
            <a:r>
              <a:rPr lang="en-US" sz="1800" dirty="0">
                <a:solidFill>
                  <a:schemeClr val="bg1"/>
                </a:solidFill>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endParaRPr lang="en-US" sz="1800" dirty="0">
              <a:solidFill>
                <a:schemeClr val="bg1"/>
              </a:solidFill>
            </a:endParaRPr>
          </a:p>
        </p:txBody>
      </p:sp>
      <p:sp>
        <p:nvSpPr>
          <p:cNvPr id="15" name="PPT Accessibility URL" descr="PPT Accessibility URL">
            <a:extLst>
              <a:ext uri="{FF2B5EF4-FFF2-40B4-BE49-F238E27FC236}">
                <a16:creationId xmlns:a16="http://schemas.microsoft.com/office/drawing/2014/main" id="{BA1A708E-CC6F-5046-B62E-67EF72C8345F}"/>
              </a:ext>
            </a:extLst>
          </p:cNvPr>
          <p:cNvSpPr>
            <a:spLocks noGrp="1"/>
          </p:cNvSpPr>
          <p:nvPr>
            <p:ph type="ctrTitle" hasCustomPrompt="1"/>
          </p:nvPr>
        </p:nvSpPr>
        <p:spPr bwMode="blackWhite">
          <a:xfrm>
            <a:off x="1943100" y="3846218"/>
            <a:ext cx="7225680" cy="505523"/>
          </a:xfrm>
          <a:prstGeom prst="rect">
            <a:avLst/>
          </a:prstGeom>
          <a:noFill/>
          <a:ln w="38100">
            <a:noFill/>
          </a:ln>
        </p:spPr>
        <p:txBody>
          <a:bodyPr wrap="square" lIns="0" tIns="0" rIns="0" bIns="0" anchor="t" anchorCtr="0">
            <a:spAutoFit/>
          </a:bodyPr>
          <a:lstStyle>
            <a:lvl1pPr algn="l">
              <a:defRPr sz="1800" b="0" i="0" cap="none" spc="0">
                <a:solidFill>
                  <a:schemeClr val="bg1"/>
                </a:solidFill>
                <a:latin typeface="Acumin Pro" panose="020B0504020202020204" pitchFamily="34" charset="77"/>
              </a:defRPr>
            </a:lvl1pPr>
          </a:lstStyle>
          <a:p>
            <a:r>
              <a:rPr lang="en-US" dirty="0">
                <a:solidFill>
                  <a:schemeClr val="accent1"/>
                </a:solidFill>
              </a:rPr>
              <a:t>https://</a:t>
            </a:r>
            <a:r>
              <a:rPr lang="en-US" dirty="0" err="1">
                <a:solidFill>
                  <a:schemeClr val="accent1"/>
                </a:solidFill>
              </a:rPr>
              <a:t>support.office.com</a:t>
            </a:r>
            <a:r>
              <a:rPr lang="en-US" dirty="0">
                <a:solidFill>
                  <a:schemeClr val="accent1"/>
                </a:solidFill>
              </a:rPr>
              <a:t>/</a:t>
            </a:r>
            <a:r>
              <a:rPr lang="en-US" dirty="0" err="1">
                <a:solidFill>
                  <a:schemeClr val="accent1"/>
                </a:solidFill>
              </a:rPr>
              <a:t>en</a:t>
            </a:r>
            <a:r>
              <a:rPr lang="en-US" dirty="0">
                <a:solidFill>
                  <a:schemeClr val="accent1"/>
                </a:solidFill>
              </a:rPr>
              <a:t>-us/article/Make-your-PowerPoint-presentations-accessible-6f7772b2-2f33-4bd2-8ca7-dae3b2b3ef25</a:t>
            </a:r>
          </a:p>
        </p:txBody>
      </p:sp>
      <p:pic>
        <p:nvPicPr>
          <p:cNvPr id="17" name="Purdue Logo" descr="Purdue Logo">
            <a:extLst>
              <a:ext uri="{FF2B5EF4-FFF2-40B4-BE49-F238E27FC236}">
                <a16:creationId xmlns:a16="http://schemas.microsoft.com/office/drawing/2014/main" id="{7A4725A0-D647-994A-977C-93D29415CC27}"/>
              </a:ext>
            </a:extLst>
          </p:cNvPr>
          <p:cNvPicPr>
            <a:picLocks noChangeAspect="1"/>
          </p:cNvPicPr>
          <p:nvPr userDrawn="1"/>
        </p:nvPicPr>
        <p:blipFill>
          <a:blip r:embed="rId2"/>
          <a:stretch>
            <a:fillRect/>
          </a:stretch>
        </p:blipFill>
        <p:spPr>
          <a:xfrm>
            <a:off x="1020306" y="5972250"/>
            <a:ext cx="2463665" cy="440990"/>
          </a:xfrm>
          <a:prstGeom prst="rect">
            <a:avLst/>
          </a:prstGeom>
        </p:spPr>
      </p:pic>
      <p:pic>
        <p:nvPicPr>
          <p:cNvPr id="20" name="Gold Triangle">
            <a:extLst>
              <a:ext uri="{FF2B5EF4-FFF2-40B4-BE49-F238E27FC236}">
                <a16:creationId xmlns:a16="http://schemas.microsoft.com/office/drawing/2014/main" id="{8FB3CDDA-E495-3748-8358-7ED0109F464A}"/>
              </a:ext>
            </a:extLst>
          </p:cNvPr>
          <p:cNvPicPr>
            <a:picLocks noChangeAspect="1"/>
          </p:cNvPicPr>
          <p:nvPr userDrawn="1"/>
        </p:nvPicPr>
        <p:blipFill>
          <a:blip r:embed="rId3"/>
          <a:stretch>
            <a:fillRect/>
          </a:stretch>
        </p:blipFill>
        <p:spPr>
          <a:xfrm>
            <a:off x="9956800" y="0"/>
            <a:ext cx="2235200"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5" y="6202177"/>
            <a:ext cx="1142268" cy="323968"/>
          </a:xfrm>
        </p:spPr>
        <p:txBody>
          <a:bodyPr/>
          <a:lstStyle>
            <a:lvl1pPr>
              <a:defRPr>
                <a:solidFill>
                  <a:schemeClr val="accent4">
                    <a:alpha val="70000"/>
                  </a:schemeClr>
                </a:solidFill>
              </a:defRPr>
            </a:lvl1pPr>
          </a:lstStyle>
          <a:p>
            <a:r>
              <a:rPr lang="en-US"/>
              <a:t>MA598 11/19/2020</a:t>
            </a:r>
            <a:endParaRPr lang="en-US" dirty="0"/>
          </a:p>
        </p:txBody>
      </p:sp>
      <p:cxnSp>
        <p:nvCxnSpPr>
          <p:cNvPr id="22" name="Line">
            <a:extLst>
              <a:ext uri="{FF2B5EF4-FFF2-40B4-BE49-F238E27FC236}">
                <a16:creationId xmlns:a16="http://schemas.microsoft.com/office/drawing/2014/main" id="{6E05FCF8-5823-9D4D-B7F3-412E5BDD4E01}"/>
              </a:ext>
            </a:extLst>
          </p:cNvPr>
          <p:cNvCxnSpPr>
            <a:cxnSpLocks/>
          </p:cNvCxnSpPr>
          <p:nvPr userDrawn="1"/>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57418840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122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2"/>
        </a:solidFill>
        <a:effectLst/>
      </p:bgPr>
    </p:bg>
    <p:spTree>
      <p:nvGrpSpPr>
        <p:cNvPr id="1" name=""/>
        <p:cNvGrpSpPr/>
        <p:nvPr/>
      </p:nvGrpSpPr>
      <p:grpSpPr>
        <a:xfrm>
          <a:off x="0" y="0"/>
          <a:ext cx="0" cy="0"/>
          <a:chOff x="0" y="0"/>
          <a:chExt cx="0" cy="0"/>
        </a:xfrm>
      </p:grpSpPr>
      <p:sp>
        <p:nvSpPr>
          <p:cNvPr id="20" name="Gold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43100" y="1626244"/>
            <a:ext cx="7911945" cy="1523494"/>
          </a:xfrm>
          <a:prstGeom prst="rect">
            <a:avLst/>
          </a:prstGeom>
          <a:noFill/>
          <a:ln w="38100">
            <a:noFill/>
          </a:ln>
        </p:spPr>
        <p:txBody>
          <a:bodyPr wrap="square" lIns="0" tIns="0" rIns="0" bIns="0" anchor="t" anchorCtr="0">
            <a:spAutoFit/>
          </a:bodyPr>
          <a:lstStyle>
            <a:lvl1pPr algn="l">
              <a:lnSpc>
                <a:spcPct val="80000"/>
              </a:lnSpc>
              <a:defRPr sz="6000" b="1" i="1" spc="0">
                <a:solidFill>
                  <a:schemeClr val="bg1"/>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1950624" y="3990085"/>
            <a:ext cx="7096269" cy="336015"/>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Black Triangle">
            <a:extLst>
              <a:ext uri="{FF2B5EF4-FFF2-40B4-BE49-F238E27FC236}">
                <a16:creationId xmlns:a16="http://schemas.microsoft.com/office/drawing/2014/main" id="{89E231D1-E6F4-D744-B354-255815F71933}"/>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7" name="Date"/>
          <p:cNvSpPr>
            <a:spLocks noGrp="1"/>
          </p:cNvSpPr>
          <p:nvPr>
            <p:ph type="dt" sz="half" idx="10"/>
          </p:nvPr>
        </p:nvSpPr>
        <p:spPr/>
        <p:txBody>
          <a:bodyPr/>
          <a:lstStyle>
            <a:lvl1pPr>
              <a:defRPr>
                <a:solidFill>
                  <a:schemeClr val="accent4">
                    <a:alpha val="70000"/>
                  </a:schemeClr>
                </a:solidFill>
              </a:defRPr>
            </a:lvl1pPr>
          </a:lstStyle>
          <a:p>
            <a:r>
              <a:rPr lang="en-US"/>
              <a:t>MA598 11/19/2020</a:t>
            </a:r>
            <a:endParaRPr lang="en-US" dirty="0"/>
          </a:p>
        </p:txBody>
      </p:sp>
      <p:cxnSp>
        <p:nvCxnSpPr>
          <p:cNvPr id="33" name="Line">
            <a:extLst>
              <a:ext uri="{FF2B5EF4-FFF2-40B4-BE49-F238E27FC236}">
                <a16:creationId xmlns:a16="http://schemas.microsoft.com/office/drawing/2014/main" id="{E61121D3-034C-A148-89AD-C240C1E7F6F7}"/>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Slide Numbe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8" pos="122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3554"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043553" y="1345167"/>
            <a:ext cx="7321993"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1950849" y="1962540"/>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28" name="Date">
            <a:extLst>
              <a:ext uri="{FF2B5EF4-FFF2-40B4-BE49-F238E27FC236}">
                <a16:creationId xmlns:a16="http://schemas.microsoft.com/office/drawing/2014/main" id="{32B67432-75BE-B145-B884-FF16D239EAF2}"/>
              </a:ext>
            </a:extLst>
          </p:cNvPr>
          <p:cNvSpPr>
            <a:spLocks noGrp="1"/>
          </p:cNvSpPr>
          <p:nvPr>
            <p:ph type="dt" sz="half" idx="2"/>
          </p:nvPr>
        </p:nvSpPr>
        <p:spPr>
          <a:xfrm>
            <a:off x="10136783" y="6202177"/>
            <a:ext cx="1037760"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r>
              <a:rPr lang="en-US"/>
              <a:t>MA598 11/19/2020</a:t>
            </a:r>
            <a:endParaRPr lang="en-US" dirty="0"/>
          </a:p>
        </p:txBody>
      </p:sp>
      <p:cxnSp>
        <p:nvCxnSpPr>
          <p:cNvPr id="30" name="Line">
            <a:extLst>
              <a:ext uri="{FF2B5EF4-FFF2-40B4-BE49-F238E27FC236}">
                <a16:creationId xmlns:a16="http://schemas.microsoft.com/office/drawing/2014/main" id="{58350E96-57A4-414B-9B8B-1430C2B4D38E}"/>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Slide Number">
            <a:extLst>
              <a:ext uri="{FF2B5EF4-FFF2-40B4-BE49-F238E27FC236}">
                <a16:creationId xmlns:a16="http://schemas.microsoft.com/office/drawing/2014/main" id="{49E8753C-A442-034F-B0F4-92D22B3247FE}"/>
              </a:ext>
            </a:extLst>
          </p:cNvPr>
          <p:cNvSpPr>
            <a:spLocks noGrp="1"/>
          </p:cNvSpPr>
          <p:nvPr>
            <p:ph type="sldNum" sz="quarter" idx="4"/>
          </p:nvPr>
        </p:nvSpPr>
        <p:spPr>
          <a:xfrm>
            <a:off x="11206124"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Slide - Copy &amp; Pic/Chart">
    <p:bg>
      <p:bgPr>
        <a:solidFill>
          <a:schemeClr val="accent4"/>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p:nvPicPr>
        <p:blipFill>
          <a:blip r:embed="rId2"/>
          <a:stretch>
            <a:fillRect/>
          </a:stretch>
        </p:blipFill>
        <p:spPr>
          <a:xfrm>
            <a:off x="7009" y="0"/>
            <a:ext cx="11514667" cy="914400"/>
          </a:xfrm>
          <a:prstGeom prst="rect">
            <a:avLst/>
          </a:prstGeom>
        </p:spPr>
      </p:pic>
      <p:sp>
        <p:nvSpPr>
          <p:cNvPr id="22" name="Title">
            <a:extLst>
              <a:ext uri="{FF2B5EF4-FFF2-40B4-BE49-F238E27FC236}">
                <a16:creationId xmlns:a16="http://schemas.microsoft.com/office/drawing/2014/main" id="{73768DE6-FB80-874D-8DE0-986B46F1FD05}"/>
              </a:ext>
            </a:extLst>
          </p:cNvPr>
          <p:cNvSpPr>
            <a:spLocks noGrp="1"/>
          </p:cNvSpPr>
          <p:nvPr>
            <p:ph type="ctrTitle" hasCustomPrompt="1"/>
          </p:nvPr>
        </p:nvSpPr>
        <p:spPr bwMode="blackWhite">
          <a:xfrm>
            <a:off x="1043553"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043553" y="1345166"/>
            <a:ext cx="7288495" cy="338554"/>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1943100" y="1917389"/>
            <a:ext cx="4591332"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6803762" y="1920876"/>
            <a:ext cx="4837905" cy="2982913"/>
          </a:xfrm>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23" name="Date">
            <a:extLst>
              <a:ext uri="{FF2B5EF4-FFF2-40B4-BE49-F238E27FC236}">
                <a16:creationId xmlns:a16="http://schemas.microsoft.com/office/drawing/2014/main" id="{CF069E70-AF49-2042-836A-1CC5C09B9CCB}"/>
              </a:ext>
            </a:extLst>
          </p:cNvPr>
          <p:cNvSpPr>
            <a:spLocks noGrp="1"/>
          </p:cNvSpPr>
          <p:nvPr>
            <p:ph type="dt" sz="half" idx="2"/>
          </p:nvPr>
        </p:nvSpPr>
        <p:spPr>
          <a:xfrm>
            <a:off x="10049694" y="6202177"/>
            <a:ext cx="1124849"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r>
              <a:rPr lang="en-US"/>
              <a:t>MA598 11/19/2020</a:t>
            </a:r>
            <a:endParaRPr lang="en-US" dirty="0"/>
          </a:p>
        </p:txBody>
      </p:sp>
      <p:cxnSp>
        <p:nvCxnSpPr>
          <p:cNvPr id="25" name="Line">
            <a:extLst>
              <a:ext uri="{FF2B5EF4-FFF2-40B4-BE49-F238E27FC236}">
                <a16:creationId xmlns:a16="http://schemas.microsoft.com/office/drawing/2014/main" id="{BCC405A1-23C8-8E4E-940E-49CA3B709385}"/>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Slide Number">
            <a:extLst>
              <a:ext uri="{FF2B5EF4-FFF2-40B4-BE49-F238E27FC236}">
                <a16:creationId xmlns:a16="http://schemas.microsoft.com/office/drawing/2014/main" id="{50D54855-2B56-7D4D-BC1F-BBB8B58B9663}"/>
              </a:ext>
            </a:extLst>
          </p:cNvPr>
          <p:cNvSpPr>
            <a:spLocks noGrp="1"/>
          </p:cNvSpPr>
          <p:nvPr>
            <p:ph type="sldNum" sz="quarter" idx="4"/>
          </p:nvPr>
        </p:nvSpPr>
        <p:spPr>
          <a:xfrm>
            <a:off x="11213873"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648" userDrawn="1">
          <p15:clr>
            <a:srgbClr val="FBAE40"/>
          </p15:clr>
        </p15:guide>
        <p15:guide id="8" pos="122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14" name="Photo Caption">
            <a:extLst>
              <a:ext uri="{FF2B5EF4-FFF2-40B4-BE49-F238E27FC236}">
                <a16:creationId xmlns:a16="http://schemas.microsoft.com/office/drawing/2014/main" id="{0D6DAF39-EE35-6843-807B-FF770BE21293}"/>
              </a:ext>
            </a:extLst>
          </p:cNvPr>
          <p:cNvSpPr>
            <a:spLocks noGrp="1"/>
          </p:cNvSpPr>
          <p:nvPr>
            <p:ph type="ctrTitle" hasCustomPrompt="1"/>
          </p:nvPr>
        </p:nvSpPr>
        <p:spPr bwMode="blackWhite">
          <a:xfrm>
            <a:off x="1035804" y="304800"/>
            <a:ext cx="3838891" cy="1004121"/>
          </a:xfrm>
          <a:prstGeom prst="rect">
            <a:avLst/>
          </a:prstGeom>
          <a:noFill/>
          <a:ln w="38100">
            <a:noFill/>
          </a:ln>
        </p:spPr>
        <p:txBody>
          <a:bodyPr wrap="square" lIns="0" tIns="0" rIns="0" bIns="0" anchor="t" anchorCtr="0">
            <a:spAutoFit/>
          </a:bodyPr>
          <a:lstStyle>
            <a:lvl1pPr algn="l">
              <a:defRPr sz="1800" b="1" i="0" cap="none" spc="0">
                <a:solidFill>
                  <a:schemeClr val="bg1"/>
                </a:solidFill>
                <a:latin typeface="Acumin Pro" panose="020B0504020202020204" pitchFamily="34" charset="77"/>
              </a:defRPr>
            </a:lvl1pPr>
          </a:lstStyle>
          <a:p>
            <a:r>
              <a:rPr lang="en-US" dirty="0"/>
              <a:t>Brief photo caption. Place in top left or right corner. </a:t>
            </a:r>
            <a:r>
              <a:rPr lang="en-US" dirty="0" err="1"/>
              <a:t>Acumin</a:t>
            </a:r>
            <a:r>
              <a:rPr lang="en-US" dirty="0"/>
              <a:t> Pro Bold 18 pt. Make text black or white for legibility.</a:t>
            </a:r>
          </a:p>
        </p:txBody>
      </p:sp>
      <p:pic>
        <p:nvPicPr>
          <p:cNvPr id="29" name="Gold Triangle">
            <a:extLst>
              <a:ext uri="{FF2B5EF4-FFF2-40B4-BE49-F238E27FC236}">
                <a16:creationId xmlns:a16="http://schemas.microsoft.com/office/drawing/2014/main" id="{6C3B8210-1510-C644-9CE9-0E6E1BA9961F}"/>
              </a:ext>
            </a:extLst>
          </p:cNvPr>
          <p:cNvPicPr>
            <a:picLocks noChangeAspect="1"/>
          </p:cNvPicPr>
          <p:nvPr/>
        </p:nvPicPr>
        <p:blipFill>
          <a:blip r:embed="rId2"/>
          <a:stretch>
            <a:fillRect/>
          </a:stretch>
        </p:blipFill>
        <p:spPr>
          <a:xfrm>
            <a:off x="9821333" y="0"/>
            <a:ext cx="2370667"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6" y="6202177"/>
            <a:ext cx="1142267" cy="323968"/>
          </a:xfrm>
        </p:spPr>
        <p:txBody>
          <a:bodyPr/>
          <a:lstStyle>
            <a:lvl1pPr>
              <a:defRPr>
                <a:solidFill>
                  <a:schemeClr val="accent4">
                    <a:alpha val="70000"/>
                  </a:schemeClr>
                </a:solidFill>
              </a:defRPr>
            </a:lvl1pPr>
          </a:lstStyle>
          <a:p>
            <a:r>
              <a:rPr lang="en-US"/>
              <a:t>MA598 11/19/2020</a:t>
            </a:r>
            <a:endParaRPr lang="en-US" dirty="0"/>
          </a:p>
        </p:txBody>
      </p:sp>
      <p:cxnSp>
        <p:nvCxnSpPr>
          <p:cNvPr id="22" name="Line 3">
            <a:extLst>
              <a:ext uri="{FF2B5EF4-FFF2-40B4-BE49-F238E27FC236}">
                <a16:creationId xmlns:a16="http://schemas.microsoft.com/office/drawing/2014/main" id="{6E05FCF8-5823-9D4D-B7F3-412E5BDD4E01}"/>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648"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2"/>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Heading">
            <a:extLst>
              <a:ext uri="{FF2B5EF4-FFF2-40B4-BE49-F238E27FC236}">
                <a16:creationId xmlns:a16="http://schemas.microsoft.com/office/drawing/2014/main" id="{4D7D7E43-151C-6148-8D70-1135C4C4B705}"/>
              </a:ext>
            </a:extLst>
          </p:cNvPr>
          <p:cNvSpPr>
            <a:spLocks noGrp="1"/>
          </p:cNvSpPr>
          <p:nvPr>
            <p:ph type="ctrTitle" hasCustomPrompt="1"/>
          </p:nvPr>
        </p:nvSpPr>
        <p:spPr bwMode="blackWhite">
          <a:xfrm>
            <a:off x="2893545" y="1466567"/>
            <a:ext cx="6419331" cy="1210973"/>
          </a:xfrm>
          <a:prstGeom prst="rect">
            <a:avLst/>
          </a:prstGeom>
          <a:noFill/>
          <a:ln w="38100">
            <a:noFill/>
          </a:ln>
        </p:spPr>
        <p:txBody>
          <a:bodyPr wrap="square" lIns="0" tIns="0" rIns="0" bIns="0" anchor="t" anchorCtr="0">
            <a:spAutoFit/>
          </a:bodyPr>
          <a:lstStyle>
            <a:lvl1pPr algn="ctr">
              <a:defRPr sz="8600" b="0" i="0" cap="none" spc="0">
                <a:solidFill>
                  <a:schemeClr val="accent2"/>
                </a:solidFill>
                <a:latin typeface="United Sans Reg Medium" pitchFamily="2" charset="77"/>
              </a:defRPr>
            </a:lvl1pPr>
          </a:lstStyle>
          <a:p>
            <a:r>
              <a:rPr lang="en-US" dirty="0"/>
              <a:t>123</a:t>
            </a:r>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Subhead">
            <a:extLst>
              <a:ext uri="{FF2B5EF4-FFF2-40B4-BE49-F238E27FC236}">
                <a16:creationId xmlns:a16="http://schemas.microsoft.com/office/drawing/2014/main" id="{0B79470A-88E7-9241-9D11-9A69D762338C}"/>
              </a:ext>
            </a:extLst>
          </p:cNvPr>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24" name="Gold Triangle">
            <a:extLst>
              <a:ext uri="{FF2B5EF4-FFF2-40B4-BE49-F238E27FC236}">
                <a16:creationId xmlns:a16="http://schemas.microsoft.com/office/drawing/2014/main" id="{4DC803D7-BDE8-2740-B36D-EB98236EB729}"/>
              </a:ext>
            </a:extLst>
          </p:cNvPr>
          <p:cNvPicPr>
            <a:picLocks noChangeAspect="1"/>
          </p:cNvPicPr>
          <p:nvPr/>
        </p:nvPicPr>
        <p:blipFill>
          <a:blip r:embed="rId2"/>
          <a:stretch>
            <a:fillRect/>
          </a:stretch>
        </p:blipFill>
        <p:spPr>
          <a:xfrm>
            <a:off x="9821333" y="0"/>
            <a:ext cx="2370667" cy="6858000"/>
          </a:xfrm>
          <a:prstGeom prst="rect">
            <a:avLst/>
          </a:prstGeom>
        </p:spPr>
      </p:pic>
      <p:sp>
        <p:nvSpPr>
          <p:cNvPr id="25" name="Date">
            <a:extLst>
              <a:ext uri="{FF2B5EF4-FFF2-40B4-BE49-F238E27FC236}">
                <a16:creationId xmlns:a16="http://schemas.microsoft.com/office/drawing/2014/main" id="{A7492D50-D618-9F40-B9F2-9B08441829B8}"/>
              </a:ext>
            </a:extLst>
          </p:cNvPr>
          <p:cNvSpPr>
            <a:spLocks noGrp="1"/>
          </p:cNvSpPr>
          <p:nvPr>
            <p:ph type="dt" sz="half" idx="10"/>
          </p:nvPr>
        </p:nvSpPr>
        <p:spPr>
          <a:xfrm>
            <a:off x="10154195" y="6202177"/>
            <a:ext cx="1020348" cy="323968"/>
          </a:xfrm>
        </p:spPr>
        <p:txBody>
          <a:bodyPr/>
          <a:lstStyle>
            <a:lvl1pPr>
              <a:defRPr>
                <a:solidFill>
                  <a:schemeClr val="accent4">
                    <a:alpha val="70000"/>
                  </a:schemeClr>
                </a:solidFill>
              </a:defRPr>
            </a:lvl1pPr>
          </a:lstStyle>
          <a:p>
            <a:r>
              <a:rPr lang="en-US"/>
              <a:t>MA598 11/19/2020</a:t>
            </a:r>
            <a:endParaRPr lang="en-US" dirty="0"/>
          </a:p>
        </p:txBody>
      </p:sp>
      <p:cxnSp>
        <p:nvCxnSpPr>
          <p:cNvPr id="27" name="Line">
            <a:extLst>
              <a:ext uri="{FF2B5EF4-FFF2-40B4-BE49-F238E27FC236}">
                <a16:creationId xmlns:a16="http://schemas.microsoft.com/office/drawing/2014/main" id="{8F96F97C-D2D6-7949-BDC5-C0B91FB918BD}"/>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Slide Number">
            <a:extLst>
              <a:ext uri="{FF2B5EF4-FFF2-40B4-BE49-F238E27FC236}">
                <a16:creationId xmlns:a16="http://schemas.microsoft.com/office/drawing/2014/main" id="{8E13B548-F076-CF46-A887-15D7D4869738}"/>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2"/>
        </a:solidFill>
        <a:effectLst/>
      </p:bgPr>
    </p:bg>
    <p:spTree>
      <p:nvGrpSpPr>
        <p:cNvPr id="1" name=""/>
        <p:cNvGrpSpPr/>
        <p:nvPr/>
      </p:nvGrpSpPr>
      <p:grpSpPr>
        <a:xfrm>
          <a:off x="0" y="0"/>
          <a:ext cx="0" cy="0"/>
          <a:chOff x="0" y="0"/>
          <a:chExt cx="0" cy="0"/>
        </a:xfrm>
      </p:grpSpPr>
      <p:sp>
        <p:nvSpPr>
          <p:cNvPr id="17" name="Gold Background">
            <a:extLst>
              <a:ext uri="{FF2B5EF4-FFF2-40B4-BE49-F238E27FC236}">
                <a16:creationId xmlns:a16="http://schemas.microsoft.com/office/drawing/2014/main" id="{F59025A6-822F-2D44-9F31-61A4A63F5CD3}"/>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35351" y="1557666"/>
            <a:ext cx="7334529" cy="854080"/>
          </a:xfrm>
          <a:prstGeom prst="rect">
            <a:avLst/>
          </a:prstGeom>
          <a:noFill/>
          <a:ln w="38100">
            <a:noFill/>
          </a:ln>
        </p:spPr>
        <p:txBody>
          <a:bodyPr wrap="square" lIns="0" tIns="0" rIns="0" bIns="0" anchor="t" anchorCtr="0">
            <a:spAutoFit/>
          </a:bodyPr>
          <a:lstStyle>
            <a:lvl1pPr algn="l">
              <a:defRPr sz="6000" b="1" i="1" spc="0">
                <a:solidFill>
                  <a:schemeClr val="bg1"/>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1959575" y="2578488"/>
            <a:ext cx="6487002" cy="1024867"/>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Black Triangle">
            <a:extLst>
              <a:ext uri="{FF2B5EF4-FFF2-40B4-BE49-F238E27FC236}">
                <a16:creationId xmlns:a16="http://schemas.microsoft.com/office/drawing/2014/main" id="{904FC13A-FC75-1849-92C4-9C25AD10CCBD}"/>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22" name="Date">
            <a:extLst>
              <a:ext uri="{FF2B5EF4-FFF2-40B4-BE49-F238E27FC236}">
                <a16:creationId xmlns:a16="http://schemas.microsoft.com/office/drawing/2014/main" id="{F8CD2E15-DFA2-0F4C-8839-A9AD4504A2B8}"/>
              </a:ext>
            </a:extLst>
          </p:cNvPr>
          <p:cNvSpPr>
            <a:spLocks noGrp="1"/>
          </p:cNvSpPr>
          <p:nvPr>
            <p:ph type="dt" sz="half" idx="10"/>
          </p:nvPr>
        </p:nvSpPr>
        <p:spPr>
          <a:xfrm>
            <a:off x="10084526" y="6202177"/>
            <a:ext cx="1090017" cy="323968"/>
          </a:xfrm>
        </p:spPr>
        <p:txBody>
          <a:bodyPr/>
          <a:lstStyle>
            <a:lvl1pPr>
              <a:defRPr>
                <a:solidFill>
                  <a:schemeClr val="accent4">
                    <a:alpha val="70000"/>
                  </a:schemeClr>
                </a:solidFill>
              </a:defRPr>
            </a:lvl1pPr>
          </a:lstStyle>
          <a:p>
            <a:r>
              <a:rPr lang="en-US"/>
              <a:t>MA598 11/19/2020</a:t>
            </a:r>
            <a:endParaRPr lang="en-US" dirty="0"/>
          </a:p>
        </p:txBody>
      </p:sp>
      <p:cxnSp>
        <p:nvCxnSpPr>
          <p:cNvPr id="25" name="Line">
            <a:extLst>
              <a:ext uri="{FF2B5EF4-FFF2-40B4-BE49-F238E27FC236}">
                <a16:creationId xmlns:a16="http://schemas.microsoft.com/office/drawing/2014/main" id="{A45DD0F1-B8FD-0047-817A-E2982F127A6A}"/>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Slide Number">
            <a:extLst>
              <a:ext uri="{FF2B5EF4-FFF2-40B4-BE49-F238E27FC236}">
                <a16:creationId xmlns:a16="http://schemas.microsoft.com/office/drawing/2014/main" id="{ACFC5D5C-1C9B-F148-A910-72ADDA93ABF0}"/>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928" userDrawn="1">
          <p15:clr>
            <a:srgbClr val="FBAE40"/>
          </p15:clr>
        </p15:guide>
        <p15:guide id="8" pos="122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154195" y="6202177"/>
            <a:ext cx="1020348"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r>
              <a:rPr lang="en-US"/>
              <a:t>MA598 11/19/2020</a:t>
            </a:r>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1299112"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cxnSp>
        <p:nvCxnSpPr>
          <p:cNvPr id="16" name="Straight Connector 15">
            <a:extLst>
              <a:ext uri="{FF2B5EF4-FFF2-40B4-BE49-F238E27FC236}">
                <a16:creationId xmlns:a16="http://schemas.microsoft.com/office/drawing/2014/main" id="{8DFF833F-712C-324A-8187-5455C581BDBA}"/>
              </a:ext>
            </a:extLst>
          </p:cNvPr>
          <p:cNvCxnSpPr>
            <a:cxnSpLocks/>
          </p:cNvCxnSpPr>
          <p:nvPr/>
        </p:nvCxnSpPr>
        <p:spPr>
          <a:xfrm>
            <a:off x="11200667" y="6270568"/>
            <a:ext cx="0" cy="1600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dt="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orient="horz" pos="393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notesSlide" Target="../notesSlides/notesSlide3.xml"/><Relationship Id="rId7" Type="http://schemas.openxmlformats.org/officeDocument/2006/relationships/image" Target="../media/image10.png"/><Relationship Id="rId2" Type="http://schemas.openxmlformats.org/officeDocument/2006/relationships/slideLayout" Target="../slideLayouts/slideLayout4.xml"/><Relationship Id="rId1" Type="http://schemas.openxmlformats.org/officeDocument/2006/relationships/tags" Target="../tags/tag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gi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4.xml"/><Relationship Id="rId7" Type="http://schemas.openxmlformats.org/officeDocument/2006/relationships/hyperlink" Target="https://hub.docker.com/repository/docker/caffett/neural_shield"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notesSlide" Target="../notesSlides/notesSlide5.xml"/><Relationship Id="rId9"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C6DAED2-C73D-2443-84E6-FD89A1066655}"/>
              </a:ext>
            </a:extLst>
          </p:cNvPr>
          <p:cNvSpPr>
            <a:spLocks noGrp="1"/>
          </p:cNvSpPr>
          <p:nvPr>
            <p:ph type="ctrTitle"/>
          </p:nvPr>
        </p:nvSpPr>
        <p:spPr>
          <a:xfrm>
            <a:off x="798021" y="1147156"/>
            <a:ext cx="10415851" cy="1523494"/>
          </a:xfrm>
        </p:spPr>
        <p:txBody>
          <a:bodyPr/>
          <a:lstStyle/>
          <a:p>
            <a:r>
              <a:rPr lang="en-US" dirty="0"/>
              <a:t>FITRE: Fisher Informed Trust-region Method for Training Policy Networks </a:t>
            </a:r>
          </a:p>
        </p:txBody>
      </p:sp>
      <p:sp>
        <p:nvSpPr>
          <p:cNvPr id="5" name="Slide Number">
            <a:extLst>
              <a:ext uri="{FF2B5EF4-FFF2-40B4-BE49-F238E27FC236}">
                <a16:creationId xmlns:a16="http://schemas.microsoft.com/office/drawing/2014/main" id="{BC6C36F4-D49A-904E-968D-C3A9784ABFE4}"/>
              </a:ext>
            </a:extLst>
          </p:cNvPr>
          <p:cNvSpPr>
            <a:spLocks noGrp="1"/>
          </p:cNvSpPr>
          <p:nvPr>
            <p:ph type="sldNum" sz="quarter" idx="12"/>
          </p:nvPr>
        </p:nvSpPr>
        <p:spPr>
          <a:xfrm>
            <a:off x="11213873" y="6181281"/>
            <a:ext cx="487680" cy="365760"/>
          </a:xfrm>
        </p:spPr>
        <p:txBody>
          <a:bodyPr/>
          <a:lstStyle/>
          <a:p>
            <a:fld id="{8A7A6979-0714-4377-B894-6BE4C2D6E202}" type="slidenum">
              <a:rPr lang="en-US" smtClean="0"/>
              <a:pPr/>
              <a:t>1</a:t>
            </a:fld>
            <a:endParaRPr lang="en-US" dirty="0"/>
          </a:p>
        </p:txBody>
      </p:sp>
      <p:pic>
        <p:nvPicPr>
          <p:cNvPr id="8" name="Picture 7">
            <a:extLst>
              <a:ext uri="{FF2B5EF4-FFF2-40B4-BE49-F238E27FC236}">
                <a16:creationId xmlns:a16="http://schemas.microsoft.com/office/drawing/2014/main" id="{721FE749-BF17-6B49-A449-EB162F8AB6F5}"/>
              </a:ext>
            </a:extLst>
          </p:cNvPr>
          <p:cNvPicPr>
            <a:picLocks noChangeAspect="1"/>
          </p:cNvPicPr>
          <p:nvPr/>
        </p:nvPicPr>
        <p:blipFill>
          <a:blip r:embed="rId3"/>
          <a:stretch>
            <a:fillRect/>
          </a:stretch>
        </p:blipFill>
        <p:spPr>
          <a:xfrm>
            <a:off x="1071700" y="5983162"/>
            <a:ext cx="4318000" cy="457200"/>
          </a:xfrm>
          <a:prstGeom prst="rect">
            <a:avLst/>
          </a:prstGeom>
        </p:spPr>
      </p:pic>
      <p:sp>
        <p:nvSpPr>
          <p:cNvPr id="7" name="Subtitle 6">
            <a:extLst>
              <a:ext uri="{FF2B5EF4-FFF2-40B4-BE49-F238E27FC236}">
                <a16:creationId xmlns:a16="http://schemas.microsoft.com/office/drawing/2014/main" id="{CD8862C0-AD05-704A-8862-3A647809DAC9}"/>
              </a:ext>
            </a:extLst>
          </p:cNvPr>
          <p:cNvSpPr>
            <a:spLocks noGrp="1"/>
          </p:cNvSpPr>
          <p:nvPr>
            <p:ph type="subTitle" idx="1"/>
          </p:nvPr>
        </p:nvSpPr>
        <p:spPr/>
        <p:txBody>
          <a:bodyPr/>
          <a:lstStyle/>
          <a:p>
            <a:pPr algn="ctr"/>
            <a:r>
              <a:rPr lang="en-US" dirty="0"/>
              <a:t>Jan. 2021</a:t>
            </a:r>
          </a:p>
        </p:txBody>
      </p:sp>
    </p:spTree>
    <p:extLst>
      <p:ext uri="{BB962C8B-B14F-4D97-AF65-F5344CB8AC3E}">
        <p14:creationId xmlns:p14="http://schemas.microsoft.com/office/powerpoint/2010/main" val="2664743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E4AE3-8796-B344-B11D-4353718221F2}"/>
              </a:ext>
            </a:extLst>
          </p:cNvPr>
          <p:cNvSpPr>
            <a:spLocks noGrp="1"/>
          </p:cNvSpPr>
          <p:nvPr>
            <p:ph type="ctrTitle"/>
          </p:nvPr>
        </p:nvSpPr>
        <p:spPr/>
        <p:txBody>
          <a:bodyPr/>
          <a:lstStyle/>
          <a:p>
            <a:r>
              <a:rPr lang="en-US" i="0" dirty="0"/>
              <a:t>What is F</a:t>
            </a:r>
            <a:r>
              <a:rPr lang="en-US" sz="2400" i="0" dirty="0">
                <a:solidFill>
                  <a:schemeClr val="accent6">
                    <a:lumMod val="60000"/>
                    <a:lumOff val="40000"/>
                  </a:schemeClr>
                </a:solidFill>
              </a:rPr>
              <a:t>isher</a:t>
            </a:r>
            <a:r>
              <a:rPr lang="en-US" i="0" dirty="0"/>
              <a:t> I</a:t>
            </a:r>
            <a:r>
              <a:rPr lang="en-US" sz="2400" i="0" dirty="0">
                <a:solidFill>
                  <a:srgbClr val="969BA2"/>
                </a:solidFill>
              </a:rPr>
              <a:t>nformed</a:t>
            </a:r>
            <a:r>
              <a:rPr lang="en-US" i="0" dirty="0"/>
              <a:t> T</a:t>
            </a:r>
            <a:r>
              <a:rPr lang="en-US" sz="2400" i="0" dirty="0">
                <a:solidFill>
                  <a:srgbClr val="969BA2"/>
                </a:solidFill>
              </a:rPr>
              <a:t>rust</a:t>
            </a:r>
            <a:r>
              <a:rPr lang="en-US" i="0" dirty="0"/>
              <a:t> </a:t>
            </a:r>
            <a:r>
              <a:rPr lang="en-US" i="0" dirty="0" err="1"/>
              <a:t>RE</a:t>
            </a:r>
            <a:r>
              <a:rPr lang="en-US" sz="2400" i="0" dirty="0" err="1">
                <a:solidFill>
                  <a:srgbClr val="969BA2"/>
                </a:solidFill>
              </a:rPr>
              <a:t>gion</a:t>
            </a:r>
            <a:r>
              <a:rPr lang="en-US" i="0" dirty="0"/>
              <a:t>?</a:t>
            </a:r>
          </a:p>
        </p:txBody>
      </p:sp>
      <p:sp>
        <p:nvSpPr>
          <p:cNvPr id="3" name="Subtitle 2">
            <a:extLst>
              <a:ext uri="{FF2B5EF4-FFF2-40B4-BE49-F238E27FC236}">
                <a16:creationId xmlns:a16="http://schemas.microsoft.com/office/drawing/2014/main" id="{CFE6AA75-1DCA-2A44-BC28-9F61F454B559}"/>
              </a:ext>
            </a:extLst>
          </p:cNvPr>
          <p:cNvSpPr>
            <a:spLocks noGrp="1"/>
          </p:cNvSpPr>
          <p:nvPr>
            <p:ph type="subTitle" idx="1"/>
          </p:nvPr>
        </p:nvSpPr>
        <p:spPr>
          <a:xfrm>
            <a:off x="1043553" y="1126780"/>
            <a:ext cx="9779618" cy="738664"/>
          </a:xfrm>
        </p:spPr>
        <p:txBody>
          <a:bodyPr/>
          <a:lstStyle/>
          <a:p>
            <a:r>
              <a:rPr lang="en-US" sz="2400" dirty="0"/>
              <a:t>FITRE is a </a:t>
            </a:r>
            <a:r>
              <a:rPr lang="en-US" sz="2400" i="1" u="sng" dirty="0">
                <a:solidFill>
                  <a:schemeClr val="bg1"/>
                </a:solidFill>
              </a:rPr>
              <a:t>high order</a:t>
            </a:r>
            <a:r>
              <a:rPr lang="en-US" sz="2400" i="1" dirty="0">
                <a:solidFill>
                  <a:schemeClr val="bg1"/>
                </a:solidFill>
              </a:rPr>
              <a:t> </a:t>
            </a:r>
            <a:r>
              <a:rPr lang="en-US" sz="2400" dirty="0"/>
              <a:t>optimizer which can be used in</a:t>
            </a:r>
            <a:r>
              <a:rPr lang="zh-CN" altLang="en-US" sz="2400" dirty="0"/>
              <a:t> </a:t>
            </a:r>
            <a:r>
              <a:rPr lang="en-US" altLang="zh-CN" sz="2400" dirty="0"/>
              <a:t>training</a:t>
            </a:r>
            <a:r>
              <a:rPr lang="zh-CN" altLang="en-US" sz="2400" dirty="0"/>
              <a:t> </a:t>
            </a:r>
            <a:r>
              <a:rPr lang="en-US" altLang="zh-CN" sz="2400" dirty="0"/>
              <a:t>deep</a:t>
            </a:r>
            <a:r>
              <a:rPr lang="zh-CN" altLang="en-US" sz="2400" dirty="0"/>
              <a:t> </a:t>
            </a:r>
            <a:r>
              <a:rPr lang="en-US" altLang="zh-CN" sz="2400" dirty="0"/>
              <a:t>neural</a:t>
            </a:r>
            <a:r>
              <a:rPr lang="zh-CN" altLang="en-US" sz="2400" dirty="0"/>
              <a:t> </a:t>
            </a:r>
            <a:r>
              <a:rPr lang="en-US" altLang="zh-CN" sz="2400" dirty="0"/>
              <a:t>networks</a:t>
            </a:r>
            <a:endParaRPr lang="en-US" sz="2400" dirty="0"/>
          </a:p>
        </p:txBody>
      </p:sp>
      <p:sp>
        <p:nvSpPr>
          <p:cNvPr id="7" name="Slide Number Placeholder 6">
            <a:extLst>
              <a:ext uri="{FF2B5EF4-FFF2-40B4-BE49-F238E27FC236}">
                <a16:creationId xmlns:a16="http://schemas.microsoft.com/office/drawing/2014/main" id="{5312F861-A0A7-2044-858C-55D977A210A0}"/>
              </a:ext>
            </a:extLst>
          </p:cNvPr>
          <p:cNvSpPr>
            <a:spLocks noGrp="1"/>
          </p:cNvSpPr>
          <p:nvPr>
            <p:ph type="sldNum" sz="quarter" idx="4"/>
          </p:nvPr>
        </p:nvSpPr>
        <p:spPr/>
        <p:txBody>
          <a:bodyPr/>
          <a:lstStyle/>
          <a:p>
            <a:fld id="{8A7A6979-0714-4377-B894-6BE4C2D6E202}" type="slidenum">
              <a:rPr lang="en-US" smtClean="0"/>
              <a:pPr/>
              <a:t>2</a:t>
            </a:fld>
            <a:endParaRPr lang="en-US" dirty="0"/>
          </a:p>
        </p:txBody>
      </p:sp>
      <p:sp>
        <p:nvSpPr>
          <p:cNvPr id="44" name="Subtitle 2">
            <a:extLst>
              <a:ext uri="{FF2B5EF4-FFF2-40B4-BE49-F238E27FC236}">
                <a16:creationId xmlns:a16="http://schemas.microsoft.com/office/drawing/2014/main" id="{BEA74F9C-A9F0-C146-A51E-6965F1278538}"/>
              </a:ext>
            </a:extLst>
          </p:cNvPr>
          <p:cNvSpPr txBox="1">
            <a:spLocks/>
          </p:cNvSpPr>
          <p:nvPr/>
        </p:nvSpPr>
        <p:spPr>
          <a:xfrm>
            <a:off x="1043553" y="2155683"/>
            <a:ext cx="4627681" cy="1677382"/>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2400" dirty="0"/>
              <a:t>Advantages of FITRE</a:t>
            </a:r>
          </a:p>
          <a:p>
            <a:pPr marL="342900" indent="-342900">
              <a:buFont typeface="Arial" panose="020B0604020202020204" pitchFamily="34" charset="0"/>
              <a:buChar char="•"/>
            </a:pPr>
            <a:r>
              <a:rPr lang="en-US" sz="2000" dirty="0"/>
              <a:t>Fewer tuning parameters</a:t>
            </a:r>
          </a:p>
          <a:p>
            <a:pPr marL="342900" indent="-342900">
              <a:buFont typeface="Arial" panose="020B0604020202020204" pitchFamily="34" charset="0"/>
              <a:buChar char="•"/>
            </a:pPr>
            <a:r>
              <a:rPr lang="en-US" sz="2000" dirty="0"/>
              <a:t>Fewer steps to reach higher reward</a:t>
            </a:r>
          </a:p>
          <a:p>
            <a:pPr marL="342900" indent="-342900">
              <a:buFont typeface="Arial" panose="020B0604020202020204" pitchFamily="34" charset="0"/>
              <a:buChar char="•"/>
            </a:pPr>
            <a:r>
              <a:rPr lang="en-US" sz="2000" dirty="0"/>
              <a:t>Scalable to large problem</a:t>
            </a:r>
          </a:p>
        </p:txBody>
      </p:sp>
      <p:sp>
        <p:nvSpPr>
          <p:cNvPr id="8" name="Subtitle 2">
            <a:extLst>
              <a:ext uri="{FF2B5EF4-FFF2-40B4-BE49-F238E27FC236}">
                <a16:creationId xmlns:a16="http://schemas.microsoft.com/office/drawing/2014/main" id="{0C4FAA97-8A6A-4A43-A534-FDDE84C9912C}"/>
              </a:ext>
            </a:extLst>
          </p:cNvPr>
          <p:cNvSpPr txBox="1">
            <a:spLocks/>
          </p:cNvSpPr>
          <p:nvPr/>
        </p:nvSpPr>
        <p:spPr>
          <a:xfrm>
            <a:off x="5933362" y="2155683"/>
            <a:ext cx="5816401" cy="1856919"/>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2400" dirty="0"/>
              <a:t>How </a:t>
            </a:r>
            <a:r>
              <a:rPr lang="en-US" sz="2400" dirty="0">
                <a:solidFill>
                  <a:schemeClr val="accent6"/>
                </a:solidFill>
              </a:rPr>
              <a:t>does</a:t>
            </a:r>
            <a:r>
              <a:rPr lang="en-US" sz="2400" dirty="0"/>
              <a:t> FITRE achieve these?</a:t>
            </a:r>
          </a:p>
          <a:p>
            <a:pPr marL="342900" indent="-342900">
              <a:buFont typeface="Arial" panose="020B0604020202020204" pitchFamily="34" charset="0"/>
              <a:buChar char="•"/>
            </a:pPr>
            <a:r>
              <a:rPr lang="en-US" sz="2000" dirty="0">
                <a:solidFill>
                  <a:schemeClr val="bg1"/>
                </a:solidFill>
              </a:rPr>
              <a:t>Natural Gradient </a:t>
            </a:r>
            <a:r>
              <a:rPr lang="en-US" sz="2000" dirty="0">
                <a:solidFill>
                  <a:srgbClr val="555960"/>
                </a:solidFill>
              </a:rPr>
              <a:t>(vs. true gradient) as the descent direction</a:t>
            </a:r>
          </a:p>
          <a:p>
            <a:pPr marL="342900" indent="-342900">
              <a:buFont typeface="Arial" panose="020B0604020202020204" pitchFamily="34" charset="0"/>
              <a:buChar char="•"/>
            </a:pPr>
            <a:r>
              <a:rPr lang="en-US" sz="2000" dirty="0"/>
              <a:t>Simple </a:t>
            </a:r>
            <a:r>
              <a:rPr lang="en-US" sz="2000" dirty="0">
                <a:solidFill>
                  <a:schemeClr val="bg1"/>
                </a:solidFill>
              </a:rPr>
              <a:t>trust</a:t>
            </a:r>
            <a:r>
              <a:rPr lang="en-US" altLang="zh-CN" sz="2000" dirty="0">
                <a:solidFill>
                  <a:schemeClr val="bg1"/>
                </a:solidFill>
              </a:rPr>
              <a:t>-</a:t>
            </a:r>
            <a:r>
              <a:rPr lang="en-US" sz="2000" dirty="0">
                <a:solidFill>
                  <a:schemeClr val="bg1"/>
                </a:solidFill>
              </a:rPr>
              <a:t>region </a:t>
            </a:r>
            <a:r>
              <a:rPr lang="en-US" sz="2000" dirty="0">
                <a:solidFill>
                  <a:srgbClr val="555960"/>
                </a:solidFill>
              </a:rPr>
              <a:t>style updates to model parameters</a:t>
            </a:r>
          </a:p>
        </p:txBody>
      </p:sp>
      <p:sp>
        <p:nvSpPr>
          <p:cNvPr id="9" name="Subtitle 2">
            <a:extLst>
              <a:ext uri="{FF2B5EF4-FFF2-40B4-BE49-F238E27FC236}">
                <a16:creationId xmlns:a16="http://schemas.microsoft.com/office/drawing/2014/main" id="{D641EE00-3C3A-5E44-B010-E0849F348FE2}"/>
              </a:ext>
            </a:extLst>
          </p:cNvPr>
          <p:cNvSpPr txBox="1">
            <a:spLocks/>
          </p:cNvSpPr>
          <p:nvPr/>
        </p:nvSpPr>
        <p:spPr>
          <a:xfrm>
            <a:off x="1043553" y="4232602"/>
            <a:ext cx="8499458" cy="1677382"/>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2400" dirty="0"/>
              <a:t>Modifications </a:t>
            </a:r>
            <a:r>
              <a:rPr lang="en-US" altLang="zh-CN" sz="2400" dirty="0"/>
              <a:t>made</a:t>
            </a:r>
            <a:r>
              <a:rPr lang="zh-CN" altLang="en-US" sz="2400" dirty="0"/>
              <a:t> </a:t>
            </a:r>
            <a:r>
              <a:rPr lang="en-US" sz="2400" dirty="0"/>
              <a:t>to apply FITRE on reinforcement learning</a:t>
            </a:r>
          </a:p>
          <a:p>
            <a:pPr marL="342900" indent="-342900">
              <a:buFont typeface="Arial" panose="020B0604020202020204" pitchFamily="34" charset="0"/>
              <a:buChar char="•"/>
            </a:pPr>
            <a:r>
              <a:rPr lang="en-US" sz="2000" dirty="0"/>
              <a:t>Original FITRE algorithm is designed for supervised learning</a:t>
            </a:r>
          </a:p>
          <a:p>
            <a:pPr marL="342900" indent="-342900">
              <a:buFont typeface="Arial" panose="020B0604020202020204" pitchFamily="34" charset="0"/>
              <a:buChar char="•"/>
            </a:pPr>
            <a:r>
              <a:rPr lang="en-US" sz="2000" dirty="0"/>
              <a:t>We modified the algorithm to support reinforcement learning</a:t>
            </a:r>
          </a:p>
          <a:p>
            <a:pPr marL="342900" indent="-342900">
              <a:buFont typeface="Arial" panose="020B0604020202020204" pitchFamily="34" charset="0"/>
              <a:buChar char="•"/>
            </a:pPr>
            <a:r>
              <a:rPr lang="en-US" sz="2000" dirty="0"/>
              <a:t>FITRE now supports both continuous and discrete models</a:t>
            </a:r>
          </a:p>
        </p:txBody>
      </p:sp>
    </p:spTree>
    <p:custDataLst>
      <p:tags r:id="rId1"/>
    </p:custDataLst>
    <p:extLst>
      <p:ext uri="{BB962C8B-B14F-4D97-AF65-F5344CB8AC3E}">
        <p14:creationId xmlns:p14="http://schemas.microsoft.com/office/powerpoint/2010/main" val="2410439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FC311F2-62E8-C944-9DBC-71D47E54F130}"/>
              </a:ext>
            </a:extLst>
          </p:cNvPr>
          <p:cNvPicPr>
            <a:picLocks noChangeAspect="1"/>
          </p:cNvPicPr>
          <p:nvPr/>
        </p:nvPicPr>
        <p:blipFill>
          <a:blip r:embed="rId4"/>
          <a:stretch>
            <a:fillRect/>
          </a:stretch>
        </p:blipFill>
        <p:spPr>
          <a:xfrm>
            <a:off x="6973107" y="3551952"/>
            <a:ext cx="2710881" cy="2259068"/>
          </a:xfrm>
          <a:prstGeom prst="rect">
            <a:avLst/>
          </a:prstGeom>
        </p:spPr>
      </p:pic>
      <p:sp>
        <p:nvSpPr>
          <p:cNvPr id="2" name="Title 1">
            <a:extLst>
              <a:ext uri="{FF2B5EF4-FFF2-40B4-BE49-F238E27FC236}">
                <a16:creationId xmlns:a16="http://schemas.microsoft.com/office/drawing/2014/main" id="{3B7E4AE3-8796-B344-B11D-4353718221F2}"/>
              </a:ext>
            </a:extLst>
          </p:cNvPr>
          <p:cNvSpPr>
            <a:spLocks noGrp="1"/>
          </p:cNvSpPr>
          <p:nvPr>
            <p:ph type="ctrTitle"/>
          </p:nvPr>
        </p:nvSpPr>
        <p:spPr/>
        <p:txBody>
          <a:bodyPr/>
          <a:lstStyle/>
          <a:p>
            <a:r>
              <a:rPr lang="en-US" i="0" dirty="0"/>
              <a:t>Comparison and demo on F16</a:t>
            </a:r>
          </a:p>
        </p:txBody>
      </p:sp>
      <p:sp>
        <p:nvSpPr>
          <p:cNvPr id="7" name="Slide Number Placeholder 6">
            <a:extLst>
              <a:ext uri="{FF2B5EF4-FFF2-40B4-BE49-F238E27FC236}">
                <a16:creationId xmlns:a16="http://schemas.microsoft.com/office/drawing/2014/main" id="{5312F861-A0A7-2044-858C-55D977A210A0}"/>
              </a:ext>
            </a:extLst>
          </p:cNvPr>
          <p:cNvSpPr>
            <a:spLocks noGrp="1"/>
          </p:cNvSpPr>
          <p:nvPr>
            <p:ph type="sldNum" sz="quarter" idx="4"/>
          </p:nvPr>
        </p:nvSpPr>
        <p:spPr/>
        <p:txBody>
          <a:bodyPr/>
          <a:lstStyle/>
          <a:p>
            <a:fld id="{8A7A6979-0714-4377-B894-6BE4C2D6E202}" type="slidenum">
              <a:rPr lang="en-US" smtClean="0"/>
              <a:pPr/>
              <a:t>3</a:t>
            </a:fld>
            <a:endParaRPr lang="en-US" dirty="0"/>
          </a:p>
        </p:txBody>
      </p:sp>
      <p:pic>
        <p:nvPicPr>
          <p:cNvPr id="9" name="Picture 8" descr="Chart, line chart&#10;&#10;Description automatically generated">
            <a:extLst>
              <a:ext uri="{FF2B5EF4-FFF2-40B4-BE49-F238E27FC236}">
                <a16:creationId xmlns:a16="http://schemas.microsoft.com/office/drawing/2014/main" id="{1AC65B37-48C6-2748-BF3E-97CD903477A3}"/>
              </a:ext>
            </a:extLst>
          </p:cNvPr>
          <p:cNvPicPr>
            <a:picLocks noChangeAspect="1"/>
          </p:cNvPicPr>
          <p:nvPr/>
        </p:nvPicPr>
        <p:blipFill>
          <a:blip r:embed="rId5"/>
          <a:stretch>
            <a:fillRect/>
          </a:stretch>
        </p:blipFill>
        <p:spPr>
          <a:xfrm>
            <a:off x="375330" y="1441203"/>
            <a:ext cx="3057927" cy="2002430"/>
          </a:xfrm>
          <a:prstGeom prst="rect">
            <a:avLst/>
          </a:prstGeom>
        </p:spPr>
      </p:pic>
      <p:pic>
        <p:nvPicPr>
          <p:cNvPr id="10" name="Picture 9" descr="Chart, line chart&#10;&#10;Description automatically generated">
            <a:extLst>
              <a:ext uri="{FF2B5EF4-FFF2-40B4-BE49-F238E27FC236}">
                <a16:creationId xmlns:a16="http://schemas.microsoft.com/office/drawing/2014/main" id="{3506064E-E5AF-5844-804A-5D35674190BE}"/>
              </a:ext>
            </a:extLst>
          </p:cNvPr>
          <p:cNvPicPr>
            <a:picLocks noChangeAspect="1"/>
          </p:cNvPicPr>
          <p:nvPr/>
        </p:nvPicPr>
        <p:blipFill>
          <a:blip r:embed="rId6"/>
          <a:stretch>
            <a:fillRect/>
          </a:stretch>
        </p:blipFill>
        <p:spPr>
          <a:xfrm>
            <a:off x="439325" y="4178851"/>
            <a:ext cx="2929936" cy="2002430"/>
          </a:xfrm>
          <a:prstGeom prst="rect">
            <a:avLst/>
          </a:prstGeom>
        </p:spPr>
      </p:pic>
      <p:sp>
        <p:nvSpPr>
          <p:cNvPr id="12" name="Subtitle 2">
            <a:extLst>
              <a:ext uri="{FF2B5EF4-FFF2-40B4-BE49-F238E27FC236}">
                <a16:creationId xmlns:a16="http://schemas.microsoft.com/office/drawing/2014/main" id="{3A0AF601-8083-E14C-BBD9-2D668D9384DB}"/>
              </a:ext>
            </a:extLst>
          </p:cNvPr>
          <p:cNvSpPr>
            <a:spLocks noGrp="1"/>
          </p:cNvSpPr>
          <p:nvPr>
            <p:ph type="subTitle" idx="1"/>
          </p:nvPr>
        </p:nvSpPr>
        <p:spPr>
          <a:xfrm>
            <a:off x="1484452" y="1162276"/>
            <a:ext cx="1478525" cy="743793"/>
          </a:xfrm>
        </p:spPr>
        <p:txBody>
          <a:bodyPr/>
          <a:lstStyle/>
          <a:p>
            <a:r>
              <a:rPr lang="en-US" sz="1800" dirty="0"/>
              <a:t>FITRE plot</a:t>
            </a:r>
          </a:p>
          <a:p>
            <a:endParaRPr lang="en-US" dirty="0"/>
          </a:p>
        </p:txBody>
      </p:sp>
      <p:sp>
        <p:nvSpPr>
          <p:cNvPr id="13" name="Subtitle 2">
            <a:extLst>
              <a:ext uri="{FF2B5EF4-FFF2-40B4-BE49-F238E27FC236}">
                <a16:creationId xmlns:a16="http://schemas.microsoft.com/office/drawing/2014/main" id="{EBEAF776-93DC-854A-A9AD-5EAB8CD8DF20}"/>
              </a:ext>
            </a:extLst>
          </p:cNvPr>
          <p:cNvSpPr txBox="1">
            <a:spLocks/>
          </p:cNvSpPr>
          <p:nvPr/>
        </p:nvSpPr>
        <p:spPr>
          <a:xfrm>
            <a:off x="1484452" y="3901852"/>
            <a:ext cx="2299577" cy="276999"/>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1800" dirty="0"/>
              <a:t>PPO plot</a:t>
            </a:r>
          </a:p>
        </p:txBody>
      </p:sp>
      <p:pic>
        <p:nvPicPr>
          <p:cNvPr id="15" name="Picture 14" descr="Chart, line chart&#10;&#10;Description automatically generated">
            <a:extLst>
              <a:ext uri="{FF2B5EF4-FFF2-40B4-BE49-F238E27FC236}">
                <a16:creationId xmlns:a16="http://schemas.microsoft.com/office/drawing/2014/main" id="{93865C66-F17D-F441-AE9A-F1DE4E42FAFA}"/>
              </a:ext>
            </a:extLst>
          </p:cNvPr>
          <p:cNvPicPr>
            <a:picLocks noChangeAspect="1"/>
          </p:cNvPicPr>
          <p:nvPr/>
        </p:nvPicPr>
        <p:blipFill>
          <a:blip r:embed="rId7"/>
          <a:stretch>
            <a:fillRect/>
          </a:stretch>
        </p:blipFill>
        <p:spPr>
          <a:xfrm>
            <a:off x="3648256" y="1425449"/>
            <a:ext cx="3008396" cy="2033937"/>
          </a:xfrm>
          <a:prstGeom prst="rect">
            <a:avLst/>
          </a:prstGeom>
        </p:spPr>
      </p:pic>
      <p:sp>
        <p:nvSpPr>
          <p:cNvPr id="16" name="Subtitle 2">
            <a:extLst>
              <a:ext uri="{FF2B5EF4-FFF2-40B4-BE49-F238E27FC236}">
                <a16:creationId xmlns:a16="http://schemas.microsoft.com/office/drawing/2014/main" id="{9B4672AF-8050-B84F-A6B6-EFD5C615005C}"/>
              </a:ext>
            </a:extLst>
          </p:cNvPr>
          <p:cNvSpPr txBox="1">
            <a:spLocks/>
          </p:cNvSpPr>
          <p:nvPr/>
        </p:nvSpPr>
        <p:spPr>
          <a:xfrm>
            <a:off x="3648256" y="1164204"/>
            <a:ext cx="3781210" cy="276999"/>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1800" dirty="0"/>
              <a:t>Top-5 plot of different methods</a:t>
            </a:r>
          </a:p>
        </p:txBody>
      </p:sp>
      <p:sp>
        <p:nvSpPr>
          <p:cNvPr id="18" name="Subtitle 2">
            <a:extLst>
              <a:ext uri="{FF2B5EF4-FFF2-40B4-BE49-F238E27FC236}">
                <a16:creationId xmlns:a16="http://schemas.microsoft.com/office/drawing/2014/main" id="{ECECB4DE-5A5D-CD41-B059-B7AD68C01588}"/>
              </a:ext>
            </a:extLst>
          </p:cNvPr>
          <p:cNvSpPr txBox="1">
            <a:spLocks/>
          </p:cNvSpPr>
          <p:nvPr/>
        </p:nvSpPr>
        <p:spPr>
          <a:xfrm>
            <a:off x="3990008" y="4229126"/>
            <a:ext cx="2681759" cy="1482457"/>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2800" dirty="0"/>
              <a:t>Conclusion:</a:t>
            </a:r>
            <a:endParaRPr lang="en-US" sz="2000" dirty="0"/>
          </a:p>
          <a:p>
            <a:r>
              <a:rPr lang="en-US" sz="2000" dirty="0"/>
              <a:t>FITRE achieved </a:t>
            </a:r>
            <a:r>
              <a:rPr lang="en-US" sz="2000" dirty="0">
                <a:solidFill>
                  <a:schemeClr val="bg1"/>
                </a:solidFill>
              </a:rPr>
              <a:t>highest reward </a:t>
            </a:r>
            <a:r>
              <a:rPr lang="en-US" sz="2000" dirty="0"/>
              <a:t>using </a:t>
            </a:r>
            <a:r>
              <a:rPr lang="en-US" sz="2000" dirty="0">
                <a:solidFill>
                  <a:schemeClr val="bg1"/>
                </a:solidFill>
              </a:rPr>
              <a:t>fewest iterations</a:t>
            </a:r>
            <a:r>
              <a:rPr lang="en-US" sz="2000" dirty="0"/>
              <a:t> </a:t>
            </a:r>
            <a:endParaRPr lang="en-US" sz="1800" dirty="0"/>
          </a:p>
        </p:txBody>
      </p:sp>
      <p:sp>
        <p:nvSpPr>
          <p:cNvPr id="20" name="TextBox 19">
            <a:extLst>
              <a:ext uri="{FF2B5EF4-FFF2-40B4-BE49-F238E27FC236}">
                <a16:creationId xmlns:a16="http://schemas.microsoft.com/office/drawing/2014/main" id="{ADEB699C-281C-8449-8401-79EDAB4DDCDB}"/>
              </a:ext>
            </a:extLst>
          </p:cNvPr>
          <p:cNvSpPr txBox="1"/>
          <p:nvPr/>
        </p:nvSpPr>
        <p:spPr>
          <a:xfrm>
            <a:off x="7942976" y="1367724"/>
            <a:ext cx="3482024" cy="1508105"/>
          </a:xfrm>
          <a:prstGeom prst="rect">
            <a:avLst/>
          </a:prstGeom>
          <a:noFill/>
        </p:spPr>
        <p:txBody>
          <a:bodyPr wrap="square" rtlCol="0">
            <a:spAutoFit/>
          </a:bodyPr>
          <a:lstStyle/>
          <a:p>
            <a:r>
              <a:rPr lang="en-US" sz="2800" b="1" dirty="0">
                <a:solidFill>
                  <a:schemeClr val="accent2"/>
                </a:solidFill>
                <a:latin typeface="Acumin Pro SemiCondensed" panose="020B0506020202020204" pitchFamily="34" charset="77"/>
              </a:rPr>
              <a:t>Simulation</a:t>
            </a:r>
            <a:endParaRPr lang="en-US" sz="2000" b="1" dirty="0">
              <a:solidFill>
                <a:schemeClr val="accent2"/>
              </a:solidFill>
              <a:latin typeface="Acumin Pro SemiCondensed" panose="020B0506020202020204" pitchFamily="34" charset="77"/>
            </a:endParaRPr>
          </a:p>
          <a:p>
            <a:r>
              <a:rPr lang="en-US" sz="1600" b="1" dirty="0">
                <a:solidFill>
                  <a:schemeClr val="accent2"/>
                </a:solidFill>
                <a:latin typeface="Acumin Pro SemiCondensed" panose="020B0506020202020204" pitchFamily="34" charset="77"/>
              </a:rPr>
              <a:t>The following is a </a:t>
            </a:r>
            <a:r>
              <a:rPr lang="en-US" altLang="zh-CN" sz="1600" b="1" dirty="0">
                <a:solidFill>
                  <a:schemeClr val="accent2"/>
                </a:solidFill>
                <a:latin typeface="Acumin Pro SemiCondensed" panose="020B0506020202020204" pitchFamily="34" charset="77"/>
              </a:rPr>
              <a:t>20</a:t>
            </a:r>
            <a:r>
              <a:rPr lang="en-US" sz="1600" b="1" dirty="0">
                <a:solidFill>
                  <a:schemeClr val="accent2"/>
                </a:solidFill>
                <a:latin typeface="Acumin Pro SemiCondensed" panose="020B0506020202020204" pitchFamily="34" charset="77"/>
              </a:rPr>
              <a:t> seconds simulation of the F16 model. The plane is controlled by a neural network trained by FITRE. </a:t>
            </a:r>
          </a:p>
        </p:txBody>
      </p:sp>
      <p:pic>
        <p:nvPicPr>
          <p:cNvPr id="1026" name="Picture 2">
            <a:extLst>
              <a:ext uri="{FF2B5EF4-FFF2-40B4-BE49-F238E27FC236}">
                <a16:creationId xmlns:a16="http://schemas.microsoft.com/office/drawing/2014/main" id="{0AE56680-2F87-3B46-98C6-8EA3E667214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481120" y="3420087"/>
            <a:ext cx="2710880" cy="2259067"/>
          </a:xfrm>
          <a:prstGeom prst="rect">
            <a:avLst/>
          </a:prstGeom>
          <a:noFill/>
          <a:extLst>
            <a:ext uri="{909E8E84-426E-40dd-AFC4-6F175D3DCCD1}">
              <a14:hiddenFill xmlns:a14="http://schemas.microsoft.com/office/drawing/2010/main" xmlns="">
                <a:solidFill>
                  <a:srgbClr val="FFFFFF"/>
                </a:solidFill>
              </a14:hiddenFill>
            </a:ext>
          </a:extLst>
        </p:spPr>
      </p:pic>
      <p:sp>
        <p:nvSpPr>
          <p:cNvPr id="3" name="TextBox 2">
            <a:extLst>
              <a:ext uri="{FF2B5EF4-FFF2-40B4-BE49-F238E27FC236}">
                <a16:creationId xmlns:a16="http://schemas.microsoft.com/office/drawing/2014/main" id="{828B3169-BEC2-A54F-B3CC-D984E7853C9A}"/>
              </a:ext>
            </a:extLst>
          </p:cNvPr>
          <p:cNvSpPr txBox="1"/>
          <p:nvPr/>
        </p:nvSpPr>
        <p:spPr>
          <a:xfrm>
            <a:off x="7942976" y="3065100"/>
            <a:ext cx="792205" cy="369332"/>
          </a:xfrm>
          <a:prstGeom prst="rect">
            <a:avLst/>
          </a:prstGeom>
          <a:noFill/>
        </p:spPr>
        <p:txBody>
          <a:bodyPr wrap="none" rtlCol="0">
            <a:spAutoFit/>
          </a:bodyPr>
          <a:lstStyle/>
          <a:p>
            <a:r>
              <a:rPr lang="en-US" altLang="zh-CN" dirty="0"/>
              <a:t>FITRE</a:t>
            </a:r>
            <a:endParaRPr lang="en-US" dirty="0"/>
          </a:p>
        </p:txBody>
      </p:sp>
      <p:sp>
        <p:nvSpPr>
          <p:cNvPr id="17" name="TextBox 16">
            <a:extLst>
              <a:ext uri="{FF2B5EF4-FFF2-40B4-BE49-F238E27FC236}">
                <a16:creationId xmlns:a16="http://schemas.microsoft.com/office/drawing/2014/main" id="{5E0DDC7A-4433-AB43-9CA4-805D25CF9B87}"/>
              </a:ext>
            </a:extLst>
          </p:cNvPr>
          <p:cNvSpPr txBox="1"/>
          <p:nvPr/>
        </p:nvSpPr>
        <p:spPr>
          <a:xfrm>
            <a:off x="10613225" y="3050755"/>
            <a:ext cx="649537" cy="369332"/>
          </a:xfrm>
          <a:prstGeom prst="rect">
            <a:avLst/>
          </a:prstGeom>
          <a:noFill/>
        </p:spPr>
        <p:txBody>
          <a:bodyPr wrap="none" rtlCol="0">
            <a:spAutoFit/>
          </a:bodyPr>
          <a:lstStyle/>
          <a:p>
            <a:r>
              <a:rPr lang="en-US" altLang="zh-CN" dirty="0"/>
              <a:t>PPO</a:t>
            </a:r>
            <a:endParaRPr lang="en-US" dirty="0"/>
          </a:p>
        </p:txBody>
      </p:sp>
      <p:sp>
        <p:nvSpPr>
          <p:cNvPr id="4" name="TextBox 3">
            <a:extLst>
              <a:ext uri="{FF2B5EF4-FFF2-40B4-BE49-F238E27FC236}">
                <a16:creationId xmlns:a16="http://schemas.microsoft.com/office/drawing/2014/main" id="{6DC9A81D-A9DA-B742-B95E-A570CF56851A}"/>
              </a:ext>
            </a:extLst>
          </p:cNvPr>
          <p:cNvSpPr txBox="1"/>
          <p:nvPr/>
        </p:nvSpPr>
        <p:spPr>
          <a:xfrm>
            <a:off x="6973107" y="5782850"/>
            <a:ext cx="5033977" cy="369332"/>
          </a:xfrm>
          <a:prstGeom prst="rect">
            <a:avLst/>
          </a:prstGeom>
          <a:noFill/>
        </p:spPr>
        <p:txBody>
          <a:bodyPr wrap="square" rtlCol="0">
            <a:spAutoFit/>
          </a:bodyPr>
          <a:lstStyle/>
          <a:p>
            <a:r>
              <a:rPr lang="en-US" altLang="zh-CN" dirty="0"/>
              <a:t>FITRE</a:t>
            </a:r>
            <a:r>
              <a:rPr lang="zh-CN" altLang="en-US" dirty="0"/>
              <a:t> </a:t>
            </a:r>
            <a:r>
              <a:rPr lang="en-US" altLang="zh-CN" dirty="0"/>
              <a:t>policy</a:t>
            </a:r>
            <a:r>
              <a:rPr lang="zh-CN" altLang="en-US" dirty="0"/>
              <a:t> </a:t>
            </a:r>
            <a:r>
              <a:rPr lang="en-US" altLang="zh-CN" dirty="0"/>
              <a:t>pulls</a:t>
            </a:r>
            <a:r>
              <a:rPr lang="zh-CN" altLang="en-US" dirty="0"/>
              <a:t> </a:t>
            </a:r>
            <a:r>
              <a:rPr lang="en-US" altLang="zh-CN" dirty="0"/>
              <a:t>the</a:t>
            </a:r>
            <a:r>
              <a:rPr lang="zh-CN" altLang="en-US" dirty="0"/>
              <a:t> </a:t>
            </a:r>
            <a:r>
              <a:rPr lang="en-US" altLang="zh-CN" dirty="0"/>
              <a:t>F16</a:t>
            </a:r>
            <a:r>
              <a:rPr lang="zh-CN" altLang="en-US" dirty="0"/>
              <a:t> </a:t>
            </a:r>
            <a:r>
              <a:rPr lang="en-US" altLang="zh-CN" dirty="0"/>
              <a:t>faster</a:t>
            </a:r>
            <a:r>
              <a:rPr lang="zh-CN" altLang="en-US" dirty="0"/>
              <a:t> </a:t>
            </a:r>
            <a:r>
              <a:rPr lang="en-US" altLang="zh-CN" dirty="0"/>
              <a:t>than</a:t>
            </a:r>
            <a:r>
              <a:rPr lang="zh-CN" altLang="en-US" dirty="0"/>
              <a:t> </a:t>
            </a:r>
            <a:r>
              <a:rPr lang="en-US" altLang="zh-CN" dirty="0"/>
              <a:t>PPO</a:t>
            </a:r>
            <a:r>
              <a:rPr lang="zh-CN" altLang="en-US" dirty="0"/>
              <a:t> </a:t>
            </a:r>
            <a:r>
              <a:rPr lang="en-US" altLang="zh-CN" dirty="0"/>
              <a:t>policy</a:t>
            </a:r>
            <a:endParaRPr lang="en-US" dirty="0"/>
          </a:p>
        </p:txBody>
      </p:sp>
    </p:spTree>
    <p:custDataLst>
      <p:tags r:id="rId1"/>
    </p:custDataLst>
    <p:extLst>
      <p:ext uri="{BB962C8B-B14F-4D97-AF65-F5344CB8AC3E}">
        <p14:creationId xmlns:p14="http://schemas.microsoft.com/office/powerpoint/2010/main" val="361908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F56E6-7EB2-F443-BFA5-E6260FC5E0AA}"/>
              </a:ext>
            </a:extLst>
          </p:cNvPr>
          <p:cNvSpPr>
            <a:spLocks noGrp="1"/>
          </p:cNvSpPr>
          <p:nvPr>
            <p:ph type="ctrTitle"/>
          </p:nvPr>
        </p:nvSpPr>
        <p:spPr/>
        <p:txBody>
          <a:bodyPr/>
          <a:lstStyle/>
          <a:p>
            <a:r>
              <a:rPr lang="en-US" i="0" dirty="0"/>
              <a:t>Thank you</a:t>
            </a:r>
          </a:p>
        </p:txBody>
      </p:sp>
      <p:sp>
        <p:nvSpPr>
          <p:cNvPr id="3" name="Text Placeholder 2">
            <a:extLst>
              <a:ext uri="{FF2B5EF4-FFF2-40B4-BE49-F238E27FC236}">
                <a16:creationId xmlns:a16="http://schemas.microsoft.com/office/drawing/2014/main" id="{733828B7-B830-A74E-A833-57D18D1C8FD1}"/>
              </a:ext>
            </a:extLst>
          </p:cNvPr>
          <p:cNvSpPr>
            <a:spLocks noGrp="1"/>
          </p:cNvSpPr>
          <p:nvPr>
            <p:ph type="body" sz="quarter" idx="14"/>
          </p:nvPr>
        </p:nvSpPr>
        <p:spPr/>
        <p:txBody>
          <a:bodyPr/>
          <a:lstStyle/>
          <a:p>
            <a:r>
              <a:rPr lang="en-US" dirty="0"/>
              <a:t>Q &amp; A</a:t>
            </a:r>
          </a:p>
        </p:txBody>
      </p:sp>
      <p:sp>
        <p:nvSpPr>
          <p:cNvPr id="5" name="Slide Number Placeholder 4">
            <a:extLst>
              <a:ext uri="{FF2B5EF4-FFF2-40B4-BE49-F238E27FC236}">
                <a16:creationId xmlns:a16="http://schemas.microsoft.com/office/drawing/2014/main" id="{ECE44778-F7B8-A745-A88C-E1DD234C4415}"/>
              </a:ext>
            </a:extLst>
          </p:cNvPr>
          <p:cNvSpPr>
            <a:spLocks noGrp="1"/>
          </p:cNvSpPr>
          <p:nvPr>
            <p:ph type="sldNum" sz="quarter" idx="12"/>
          </p:nvPr>
        </p:nvSpPr>
        <p:spPr/>
        <p:txBody>
          <a:bodyPr/>
          <a:lstStyle/>
          <a:p>
            <a:fld id="{8A7A6979-0714-4377-B894-6BE4C2D6E202}" type="slidenum">
              <a:rPr lang="en-US" smtClean="0"/>
              <a:pPr/>
              <a:t>4</a:t>
            </a:fld>
            <a:endParaRPr lang="en-US" dirty="0"/>
          </a:p>
        </p:txBody>
      </p:sp>
    </p:spTree>
    <p:extLst>
      <p:ext uri="{BB962C8B-B14F-4D97-AF65-F5344CB8AC3E}">
        <p14:creationId xmlns:p14="http://schemas.microsoft.com/office/powerpoint/2010/main" val="3394817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60458-2890-9346-958A-D4726BDE03FB}"/>
              </a:ext>
            </a:extLst>
          </p:cNvPr>
          <p:cNvSpPr>
            <a:spLocks noGrp="1"/>
          </p:cNvSpPr>
          <p:nvPr>
            <p:ph type="ctrTitle"/>
          </p:nvPr>
        </p:nvSpPr>
        <p:spPr/>
        <p:txBody>
          <a:bodyPr/>
          <a:lstStyle/>
          <a:p>
            <a:r>
              <a:rPr lang="en-US" altLang="zh-CN" dirty="0"/>
              <a:t>Adversarial</a:t>
            </a:r>
            <a:r>
              <a:rPr lang="zh-CN" altLang="en-US" dirty="0"/>
              <a:t> </a:t>
            </a:r>
            <a:r>
              <a:rPr lang="en-US" altLang="zh-CN" dirty="0"/>
              <a:t>Attack</a:t>
            </a:r>
            <a:r>
              <a:rPr lang="zh-CN" altLang="en-US" dirty="0"/>
              <a:t> </a:t>
            </a:r>
            <a:r>
              <a:rPr lang="en-US" altLang="zh-CN" dirty="0"/>
              <a:t>and</a:t>
            </a:r>
            <a:r>
              <a:rPr lang="zh-CN" altLang="en-US" dirty="0"/>
              <a:t> </a:t>
            </a:r>
            <a:r>
              <a:rPr lang="en-US" altLang="zh-CN" dirty="0"/>
              <a:t>Shield</a:t>
            </a:r>
            <a:endParaRPr lang="en-US" dirty="0"/>
          </a:p>
        </p:txBody>
      </p:sp>
      <p:sp>
        <p:nvSpPr>
          <p:cNvPr id="6" name="Slide Number Placeholder 5">
            <a:extLst>
              <a:ext uri="{FF2B5EF4-FFF2-40B4-BE49-F238E27FC236}">
                <a16:creationId xmlns:a16="http://schemas.microsoft.com/office/drawing/2014/main" id="{EF4287CA-4E0E-DC44-919B-A2FBAC75F2A9}"/>
              </a:ext>
            </a:extLst>
          </p:cNvPr>
          <p:cNvSpPr>
            <a:spLocks noGrp="1"/>
          </p:cNvSpPr>
          <p:nvPr>
            <p:ph type="sldNum" sz="quarter" idx="4"/>
          </p:nvPr>
        </p:nvSpPr>
        <p:spPr>
          <a:xfrm>
            <a:off x="11336421" y="6171585"/>
            <a:ext cx="487680" cy="365760"/>
          </a:xfrm>
        </p:spPr>
        <p:txBody>
          <a:bodyPr/>
          <a:lstStyle/>
          <a:p>
            <a:fld id="{8A7A6979-0714-4377-B894-6BE4C2D6E202}" type="slidenum">
              <a:rPr lang="en-US" smtClean="0"/>
              <a:pPr/>
              <a:t>5</a:t>
            </a:fld>
            <a:endParaRPr lang="en-US" dirty="0"/>
          </a:p>
        </p:txBody>
      </p:sp>
      <p:sp>
        <p:nvSpPr>
          <p:cNvPr id="7" name="Content Placeholder 2">
            <a:extLst>
              <a:ext uri="{FF2B5EF4-FFF2-40B4-BE49-F238E27FC236}">
                <a16:creationId xmlns:a16="http://schemas.microsoft.com/office/drawing/2014/main" id="{B815D3CA-9004-EC41-AB1F-7BBF0D4A350A}"/>
              </a:ext>
            </a:extLst>
          </p:cNvPr>
          <p:cNvSpPr txBox="1">
            <a:spLocks/>
          </p:cNvSpPr>
          <p:nvPr/>
        </p:nvSpPr>
        <p:spPr>
          <a:xfrm>
            <a:off x="4510203" y="1577564"/>
            <a:ext cx="8126691" cy="380247"/>
          </a:xfrm>
          <a:prstGeom prst="rect">
            <a:avLst/>
          </a:prstGeom>
          <a:noFill/>
        </p:spPr>
        <p:txBody>
          <a:bodyPr vert="horz" wrap="square" lIns="91440" tIns="45720" rIns="91440" bIns="45720" rtlCol="0" anchor="t" anchorCtr="0">
            <a:normAutofit fontScale="92500" lnSpcReduction="10000"/>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altLang="zh-CN" dirty="0">
                <a:cs typeface="Calibri"/>
              </a:rPr>
              <a:t>PPO</a:t>
            </a:r>
            <a:r>
              <a:rPr lang="zh-CN" altLang="en-US" dirty="0">
                <a:cs typeface="Calibri"/>
              </a:rPr>
              <a:t> </a:t>
            </a:r>
            <a:r>
              <a:rPr lang="en-US" altLang="zh-CN" dirty="0">
                <a:cs typeface="Calibri"/>
              </a:rPr>
              <a:t>t</a:t>
            </a:r>
            <a:r>
              <a:rPr lang="en-US" dirty="0">
                <a:cs typeface="Calibri"/>
              </a:rPr>
              <a:t>rajectories with and without shielding at an adversarial state</a:t>
            </a:r>
            <a:endParaRPr lang="en-US" dirty="0"/>
          </a:p>
          <a:p>
            <a:endParaRPr lang="en-US" dirty="0">
              <a:cs typeface="Calibri"/>
            </a:endParaRPr>
          </a:p>
        </p:txBody>
      </p:sp>
      <p:pic>
        <p:nvPicPr>
          <p:cNvPr id="8" name="Picture 8" descr="A picture containing screenshot&#10;&#10;Description generated with very high confidence">
            <a:extLst>
              <a:ext uri="{FF2B5EF4-FFF2-40B4-BE49-F238E27FC236}">
                <a16:creationId xmlns:a16="http://schemas.microsoft.com/office/drawing/2014/main" id="{00C60C43-0A05-524C-811C-3209BC077754}"/>
              </a:ext>
            </a:extLst>
          </p:cNvPr>
          <p:cNvPicPr>
            <a:picLocks noChangeAspect="1"/>
          </p:cNvPicPr>
          <p:nvPr/>
        </p:nvPicPr>
        <p:blipFill>
          <a:blip r:embed="rId5"/>
          <a:stretch>
            <a:fillRect/>
          </a:stretch>
        </p:blipFill>
        <p:spPr>
          <a:xfrm>
            <a:off x="4614440" y="2267234"/>
            <a:ext cx="3871450" cy="2935251"/>
          </a:xfrm>
          <a:prstGeom prst="rect">
            <a:avLst/>
          </a:prstGeom>
        </p:spPr>
      </p:pic>
      <p:pic>
        <p:nvPicPr>
          <p:cNvPr id="10" name="out_new">
            <a:hlinkClick r:id="" action="ppaction://media"/>
            <a:extLst>
              <a:ext uri="{FF2B5EF4-FFF2-40B4-BE49-F238E27FC236}">
                <a16:creationId xmlns:a16="http://schemas.microsoft.com/office/drawing/2014/main" id="{A9DF57E6-2425-6949-B5CA-BD245C93C35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278332" y="2244180"/>
            <a:ext cx="3913668" cy="2935251"/>
          </a:xfrm>
          <a:prstGeom prst="rect">
            <a:avLst/>
          </a:prstGeom>
        </p:spPr>
      </p:pic>
      <p:sp>
        <p:nvSpPr>
          <p:cNvPr id="12" name="TextBox 11">
            <a:extLst>
              <a:ext uri="{FF2B5EF4-FFF2-40B4-BE49-F238E27FC236}">
                <a16:creationId xmlns:a16="http://schemas.microsoft.com/office/drawing/2014/main" id="{3A5E0C2E-0CD0-7B47-B551-4E4883D924FC}"/>
              </a:ext>
            </a:extLst>
          </p:cNvPr>
          <p:cNvSpPr txBox="1"/>
          <p:nvPr/>
        </p:nvSpPr>
        <p:spPr>
          <a:xfrm>
            <a:off x="4931985" y="5511908"/>
            <a:ext cx="7107810" cy="523220"/>
          </a:xfrm>
          <a:prstGeom prst="rect">
            <a:avLst/>
          </a:prstGeom>
          <a:noFill/>
        </p:spPr>
        <p:txBody>
          <a:bodyPr wrap="square" rtlCol="0">
            <a:spAutoFit/>
          </a:bodyPr>
          <a:lstStyle/>
          <a:p>
            <a:r>
              <a:rPr lang="en-US" altLang="zh-CN" sz="1400" dirty="0"/>
              <a:t>Without</a:t>
            </a:r>
            <a:r>
              <a:rPr lang="zh-CN" altLang="en-US" sz="1400" dirty="0"/>
              <a:t> </a:t>
            </a:r>
            <a:r>
              <a:rPr lang="en-US" altLang="zh-CN" sz="1400" dirty="0"/>
              <a:t>shielding,</a:t>
            </a:r>
            <a:r>
              <a:rPr lang="zh-CN" altLang="en-US" sz="1400" dirty="0"/>
              <a:t> </a:t>
            </a:r>
            <a:r>
              <a:rPr lang="en-US" altLang="zh-CN" sz="1400" dirty="0"/>
              <a:t>initialize</a:t>
            </a:r>
            <a:r>
              <a:rPr lang="zh-CN" altLang="en-US" sz="1400" dirty="0"/>
              <a:t> </a:t>
            </a:r>
            <a:r>
              <a:rPr lang="en-US" altLang="zh-CN" sz="1400" dirty="0"/>
              <a:t>the</a:t>
            </a:r>
            <a:r>
              <a:rPr lang="zh-CN" altLang="en-US" sz="1400" dirty="0"/>
              <a:t> </a:t>
            </a:r>
            <a:r>
              <a:rPr lang="en-US" altLang="zh-CN" sz="1400" dirty="0"/>
              <a:t>F16</a:t>
            </a:r>
            <a:r>
              <a:rPr lang="zh-CN" altLang="en-US" sz="1400" dirty="0"/>
              <a:t> </a:t>
            </a:r>
            <a:r>
              <a:rPr lang="en-US" altLang="zh-CN" sz="1400" dirty="0"/>
              <a:t>with</a:t>
            </a:r>
            <a:r>
              <a:rPr lang="zh-CN" altLang="en-US" sz="1400" dirty="0"/>
              <a:t> </a:t>
            </a:r>
            <a:r>
              <a:rPr lang="en-US" altLang="zh-CN" sz="1400" dirty="0"/>
              <a:t>an</a:t>
            </a:r>
            <a:r>
              <a:rPr lang="zh-CN" altLang="en-US" sz="1400" dirty="0"/>
              <a:t> </a:t>
            </a:r>
            <a:r>
              <a:rPr lang="en-US" altLang="zh-CN" sz="1400" dirty="0"/>
              <a:t>adversarial</a:t>
            </a:r>
            <a:r>
              <a:rPr lang="zh-CN" altLang="en-US" sz="1400" dirty="0"/>
              <a:t> </a:t>
            </a:r>
            <a:r>
              <a:rPr lang="en-US" altLang="zh-CN" sz="1400" dirty="0"/>
              <a:t>state</a:t>
            </a:r>
            <a:r>
              <a:rPr lang="zh-CN" altLang="en-US" sz="1400" dirty="0"/>
              <a:t> </a:t>
            </a:r>
            <a:r>
              <a:rPr lang="en-US" altLang="zh-CN" sz="1400" dirty="0"/>
              <a:t>will</a:t>
            </a:r>
            <a:r>
              <a:rPr lang="zh-CN" altLang="en-US" sz="1400" dirty="0"/>
              <a:t> </a:t>
            </a:r>
            <a:r>
              <a:rPr lang="en-US" altLang="zh-CN" sz="1400" dirty="0"/>
              <a:t>lead</a:t>
            </a:r>
            <a:r>
              <a:rPr lang="zh-CN" altLang="en-US" sz="1400" dirty="0"/>
              <a:t> </a:t>
            </a:r>
            <a:r>
              <a:rPr lang="en-US" altLang="zh-CN" sz="1400" dirty="0"/>
              <a:t>to</a:t>
            </a:r>
            <a:r>
              <a:rPr lang="zh-CN" altLang="en-US" sz="1400" dirty="0"/>
              <a:t> </a:t>
            </a:r>
            <a:r>
              <a:rPr lang="en-US" altLang="zh-CN" sz="1400" dirty="0"/>
              <a:t>the</a:t>
            </a:r>
            <a:r>
              <a:rPr lang="zh-CN" altLang="en-US" sz="1400" dirty="0"/>
              <a:t> </a:t>
            </a:r>
            <a:r>
              <a:rPr lang="en-US" altLang="zh-CN" sz="1400" dirty="0"/>
              <a:t>crash.</a:t>
            </a:r>
          </a:p>
          <a:p>
            <a:r>
              <a:rPr lang="en-US" altLang="zh-CN" sz="1400" dirty="0"/>
              <a:t>Docker</a:t>
            </a:r>
            <a:r>
              <a:rPr lang="zh-CN" altLang="en-US" sz="1400" dirty="0"/>
              <a:t> </a:t>
            </a:r>
            <a:r>
              <a:rPr lang="en-US" altLang="zh-CN" sz="1400" dirty="0"/>
              <a:t>available:</a:t>
            </a:r>
            <a:r>
              <a:rPr lang="zh-CN" altLang="en-US" sz="1400" dirty="0"/>
              <a:t>  </a:t>
            </a:r>
            <a:r>
              <a:rPr lang="en-US" altLang="zh-CN" sz="1400" dirty="0">
                <a:hlinkClick r:id="rId7"/>
              </a:rPr>
              <a:t>https://hub.docker.com/repository/docker/caffett/neural_shield</a:t>
            </a:r>
            <a:r>
              <a:rPr lang="zh-CN" altLang="en-US" sz="1400" dirty="0"/>
              <a:t> </a:t>
            </a:r>
            <a:endParaRPr lang="en-US" sz="1400" dirty="0"/>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A8B7FD8B-38EB-904D-830D-4EDCC380C458}"/>
                  </a:ext>
                </a:extLst>
              </p:cNvPr>
              <p:cNvSpPr txBox="1"/>
              <p:nvPr/>
            </p:nvSpPr>
            <p:spPr>
              <a:xfrm>
                <a:off x="299481" y="1345610"/>
                <a:ext cx="4210722" cy="1200329"/>
              </a:xfrm>
              <a:prstGeom prst="rect">
                <a:avLst/>
              </a:prstGeom>
              <a:noFill/>
            </p:spPr>
            <p:txBody>
              <a:bodyPr wrap="square" rtlCol="0">
                <a:spAutoFit/>
              </a:bodyPr>
              <a:lstStyle/>
              <a:p>
                <a:r>
                  <a:rPr lang="en-US" altLang="zh-CN" sz="1600" b="1" dirty="0">
                    <a:solidFill>
                      <a:schemeClr val="bg1">
                        <a:lumMod val="75000"/>
                        <a:lumOff val="25000"/>
                      </a:schemeClr>
                    </a:solidFill>
                  </a:rPr>
                  <a:t>The</a:t>
                </a:r>
                <a:r>
                  <a:rPr lang="zh-CN" altLang="en-US" sz="1600" b="1" dirty="0">
                    <a:solidFill>
                      <a:schemeClr val="bg1">
                        <a:lumMod val="75000"/>
                        <a:lumOff val="25000"/>
                      </a:schemeClr>
                    </a:solidFill>
                  </a:rPr>
                  <a:t> </a:t>
                </a:r>
                <a:r>
                  <a:rPr lang="en-US" altLang="zh-CN" sz="1600" b="1" dirty="0">
                    <a:solidFill>
                      <a:schemeClr val="bg1">
                        <a:lumMod val="75000"/>
                        <a:lumOff val="25000"/>
                      </a:schemeClr>
                    </a:solidFill>
                  </a:rPr>
                  <a:t>neural-network-controlled</a:t>
                </a:r>
                <a:r>
                  <a:rPr lang="zh-CN" altLang="en-US" sz="1600" b="1" dirty="0">
                    <a:solidFill>
                      <a:schemeClr val="bg1">
                        <a:lumMod val="75000"/>
                        <a:lumOff val="25000"/>
                      </a:schemeClr>
                    </a:solidFill>
                  </a:rPr>
                  <a:t> </a:t>
                </a:r>
                <a:r>
                  <a:rPr lang="en-US" altLang="zh-CN" sz="1600" b="1" dirty="0">
                    <a:solidFill>
                      <a:schemeClr val="bg1">
                        <a:lumMod val="75000"/>
                        <a:lumOff val="25000"/>
                      </a:schemeClr>
                    </a:solidFill>
                  </a:rPr>
                  <a:t>system:</a:t>
                </a:r>
                <a:r>
                  <a:rPr lang="zh-CN" altLang="en-US" sz="1600" dirty="0">
                    <a:solidFill>
                      <a:schemeClr val="bg1">
                        <a:lumMod val="75000"/>
                        <a:lumOff val="25000"/>
                      </a:schemeClr>
                    </a:solidFill>
                  </a:rPr>
                  <a:t> </a:t>
                </a:r>
                <a:endParaRPr lang="en-US" altLang="zh-CN" sz="1600" b="0" i="1" dirty="0">
                  <a:solidFill>
                    <a:schemeClr val="bg1">
                      <a:lumMod val="75000"/>
                      <a:lumOff val="25000"/>
                    </a:schemeClr>
                  </a:solidFill>
                </a:endParaRPr>
              </a:p>
              <a:p>
                <a:pPr marL="285750" indent="-285750">
                  <a:buFont typeface="Arial" panose="020B0604020202020204" pitchFamily="34" charset="0"/>
                  <a:buChar char="•"/>
                </a:pPr>
                <a14:m>
                  <m:oMath xmlns:m="http://schemas.openxmlformats.org/officeDocument/2006/math">
                    <m:r>
                      <a:rPr lang="en-US" altLang="zh-CN" sz="1400" b="0" i="1" smtClean="0">
                        <a:latin typeface="Cambria Math" panose="02040503050406030204" pitchFamily="18" charset="0"/>
                      </a:rPr>
                      <m:t>𝜏</m:t>
                    </m:r>
                    <m:r>
                      <a:rPr lang="en-US" altLang="zh-CN" sz="1400" b="0" i="1" smtClean="0">
                        <a:latin typeface="Cambria Math" panose="02040503050406030204" pitchFamily="18" charset="0"/>
                      </a:rPr>
                      <m:t>=</m:t>
                    </m:r>
                    <m:r>
                      <a:rPr lang="en-US" altLang="zh-CN" sz="1400" b="0" i="1" smtClean="0">
                        <a:latin typeface="Cambria Math" panose="02040503050406030204" pitchFamily="18" charset="0"/>
                      </a:rPr>
                      <m:t>𝑓</m:t>
                    </m:r>
                    <m:d>
                      <m:dPr>
                        <m:ctrlPr>
                          <a:rPr lang="en-US" altLang="zh-CN" sz="1400" b="0" i="1" smtClean="0">
                            <a:latin typeface="Cambria Math" panose="02040503050406030204" pitchFamily="18" charset="0"/>
                          </a:rPr>
                        </m:ctrlPr>
                      </m:dPr>
                      <m:e>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𝑠</m:t>
                            </m:r>
                          </m:e>
                          <m:sub>
                            <m:r>
                              <a:rPr lang="en-US" altLang="zh-CN" sz="1400" b="0" i="1" smtClean="0">
                                <a:latin typeface="Cambria Math" panose="02040503050406030204" pitchFamily="18" charset="0"/>
                              </a:rPr>
                              <m:t>0</m:t>
                            </m:r>
                          </m:sub>
                        </m:sSub>
                      </m:e>
                    </m:d>
                  </m:oMath>
                </a14:m>
                <a:r>
                  <a:rPr lang="zh-CN" altLang="en-US" sz="1400" dirty="0"/>
                  <a:t> </a:t>
                </a:r>
                <a:endParaRPr lang="en-US" altLang="zh-CN" sz="1400" dirty="0"/>
              </a:p>
              <a:p>
                <a:pPr marL="742950" lvl="1" indent="-285750">
                  <a:buFont typeface="Arial" panose="020B0604020202020204" pitchFamily="34" charset="0"/>
                  <a:buChar char="•"/>
                </a:pPr>
                <a14:m>
                  <m:oMath xmlns:m="http://schemas.openxmlformats.org/officeDocument/2006/math">
                    <m:r>
                      <a:rPr lang="en-US" altLang="zh-CN" sz="1400" i="1">
                        <a:latin typeface="Cambria Math" panose="02040503050406030204" pitchFamily="18" charset="0"/>
                      </a:rPr>
                      <m:t>𝜏</m:t>
                    </m:r>
                    <m:r>
                      <a:rPr lang="en-US" altLang="zh-CN" sz="1400" i="1">
                        <a:latin typeface="Cambria Math" panose="02040503050406030204" pitchFamily="18" charset="0"/>
                      </a:rPr>
                      <m:t> </m:t>
                    </m:r>
                  </m:oMath>
                </a14:m>
                <a:r>
                  <a:rPr lang="en-US" altLang="zh-CN" sz="1400" dirty="0"/>
                  <a:t>is</a:t>
                </a:r>
                <a:r>
                  <a:rPr lang="zh-CN" altLang="en-US" sz="1400" dirty="0"/>
                  <a:t> </a:t>
                </a:r>
                <a:r>
                  <a:rPr lang="en-US" altLang="zh-CN" sz="1400" dirty="0"/>
                  <a:t>a</a:t>
                </a:r>
                <a:r>
                  <a:rPr lang="zh-CN" altLang="en-US" sz="1400" dirty="0"/>
                  <a:t> </a:t>
                </a:r>
                <a:r>
                  <a:rPr lang="en-US" altLang="zh-CN" sz="1400" dirty="0"/>
                  <a:t>trajectory</a:t>
                </a:r>
                <a:r>
                  <a:rPr lang="zh-CN" altLang="en-US" sz="1400" dirty="0"/>
                  <a:t> </a:t>
                </a:r>
                <a:endParaRPr lang="en-US" altLang="zh-CN" sz="1400" dirty="0"/>
              </a:p>
              <a:p>
                <a:pPr marL="742950" lvl="1" indent="-285750">
                  <a:buFont typeface="Arial" panose="020B0604020202020204" pitchFamily="34" charset="0"/>
                  <a:buChar char="•"/>
                </a:pPr>
                <a14:m>
                  <m:oMath xmlns:m="http://schemas.openxmlformats.org/officeDocument/2006/math">
                    <m:r>
                      <a:rPr lang="en-US" altLang="zh-CN" sz="1400" i="1">
                        <a:latin typeface="Cambria Math" panose="02040503050406030204" pitchFamily="18" charset="0"/>
                      </a:rPr>
                      <m:t>𝜏</m:t>
                    </m:r>
                    <m:r>
                      <a:rPr lang="en-US" altLang="zh-CN" sz="1400" i="1">
                        <a:latin typeface="Cambria Math" panose="02040503050406030204" pitchFamily="18" charset="0"/>
                      </a:rPr>
                      <m:t> </m:t>
                    </m:r>
                  </m:oMath>
                </a14:m>
                <a:r>
                  <a:rPr lang="en-US" altLang="zh-CN" sz="1400" dirty="0"/>
                  <a:t>is</a:t>
                </a:r>
                <a:r>
                  <a:rPr lang="zh-CN" altLang="en-US" sz="1400" dirty="0"/>
                  <a:t> </a:t>
                </a:r>
                <a:r>
                  <a:rPr lang="en-US" altLang="zh-CN" sz="1400" dirty="0"/>
                  <a:t>generated</a:t>
                </a:r>
                <a:r>
                  <a:rPr lang="zh-CN" altLang="en-US" sz="1400" dirty="0"/>
                  <a:t> </a:t>
                </a:r>
                <a:r>
                  <a:rPr lang="en-US" altLang="zh-CN" sz="1400" dirty="0"/>
                  <a:t>from</a:t>
                </a:r>
                <a:r>
                  <a:rPr lang="zh-CN" altLang="en-US" sz="1400" dirty="0"/>
                  <a:t> </a:t>
                </a:r>
                <a:r>
                  <a:rPr lang="en-US" altLang="zh-CN" sz="1400" dirty="0"/>
                  <a:t>initial</a:t>
                </a:r>
                <a:r>
                  <a:rPr lang="zh-CN" altLang="en-US" sz="1400" dirty="0"/>
                  <a:t> </a:t>
                </a:r>
                <a:r>
                  <a:rPr lang="en-US" altLang="zh-CN" sz="1400" dirty="0"/>
                  <a:t>state</a:t>
                </a:r>
                <a:r>
                  <a:rPr lang="zh-CN" altLang="en-US" sz="1400" dirty="0"/>
                  <a:t> </a:t>
                </a:r>
                <a14:m>
                  <m:oMath xmlns:m="http://schemas.openxmlformats.org/officeDocument/2006/math">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𝑠</m:t>
                        </m:r>
                      </m:e>
                      <m:sub>
                        <m:r>
                          <a:rPr lang="en-US" altLang="zh-CN" sz="1400" b="0" i="1" smtClean="0">
                            <a:latin typeface="Cambria Math" panose="02040503050406030204" pitchFamily="18" charset="0"/>
                          </a:rPr>
                          <m:t>0</m:t>
                        </m:r>
                      </m:sub>
                    </m:sSub>
                  </m:oMath>
                </a14:m>
                <a:r>
                  <a:rPr lang="zh-CN" altLang="en-US" sz="1400" dirty="0"/>
                  <a:t> </a:t>
                </a:r>
                <a:r>
                  <a:rPr lang="en-US" altLang="zh-CN" sz="1400" dirty="0"/>
                  <a:t>with</a:t>
                </a:r>
                <a:r>
                  <a:rPr lang="zh-CN" altLang="en-US" sz="1400" dirty="0"/>
                  <a:t> </a:t>
                </a:r>
                <a:r>
                  <a:rPr lang="en-US" altLang="zh-CN" sz="1400" dirty="0"/>
                  <a:t>neural</a:t>
                </a:r>
                <a:r>
                  <a:rPr lang="zh-CN" altLang="en-US" sz="1400" dirty="0"/>
                  <a:t> </a:t>
                </a:r>
                <a:r>
                  <a:rPr lang="en-US" altLang="zh-CN" sz="1400" dirty="0"/>
                  <a:t>network</a:t>
                </a:r>
                <a:r>
                  <a:rPr lang="zh-CN" altLang="en-US" sz="1400" dirty="0"/>
                  <a:t> </a:t>
                </a:r>
                <a:r>
                  <a:rPr lang="en-US" altLang="zh-CN" sz="1400" dirty="0"/>
                  <a:t>policy.</a:t>
                </a:r>
              </a:p>
            </p:txBody>
          </p:sp>
        </mc:Choice>
        <mc:Fallback xmlns="">
          <p:sp>
            <p:nvSpPr>
              <p:cNvPr id="13" name="TextBox 12">
                <a:extLst>
                  <a:ext uri="{FF2B5EF4-FFF2-40B4-BE49-F238E27FC236}">
                    <a16:creationId xmlns:a16="http://schemas.microsoft.com/office/drawing/2014/main" id="{A8B7FD8B-38EB-904D-830D-4EDCC380C458}"/>
                  </a:ext>
                </a:extLst>
              </p:cNvPr>
              <p:cNvSpPr txBox="1">
                <a:spLocks noRot="1" noChangeAspect="1" noMove="1" noResize="1" noEditPoints="1" noAdjustHandles="1" noChangeArrowheads="1" noChangeShapeType="1" noTextEdit="1"/>
              </p:cNvSpPr>
              <p:nvPr/>
            </p:nvSpPr>
            <p:spPr>
              <a:xfrm>
                <a:off x="299481" y="1345610"/>
                <a:ext cx="4210722" cy="1200329"/>
              </a:xfrm>
              <a:prstGeom prst="rect">
                <a:avLst/>
              </a:prstGeom>
              <a:blipFill>
                <a:blip r:embed="rId8"/>
                <a:stretch>
                  <a:fillRect l="-601" t="-2105" b="-421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Rectangle 13">
                <a:extLst>
                  <a:ext uri="{FF2B5EF4-FFF2-40B4-BE49-F238E27FC236}">
                    <a16:creationId xmlns:a16="http://schemas.microsoft.com/office/drawing/2014/main" id="{7BD6F893-7D5A-7547-ACF8-A5E00469654F}"/>
                  </a:ext>
                </a:extLst>
              </p:cNvPr>
              <p:cNvSpPr/>
              <p:nvPr/>
            </p:nvSpPr>
            <p:spPr>
              <a:xfrm>
                <a:off x="365468" y="2732739"/>
                <a:ext cx="4078747" cy="2135521"/>
              </a:xfrm>
              <a:prstGeom prst="rect">
                <a:avLst/>
              </a:prstGeom>
            </p:spPr>
            <p:txBody>
              <a:bodyPr wrap="square">
                <a:spAutoFit/>
              </a:bodyPr>
              <a:lstStyle/>
              <a:p>
                <a:r>
                  <a:rPr lang="en-US" altLang="zh-CN" sz="1400" b="1" dirty="0">
                    <a:solidFill>
                      <a:schemeClr val="bg1">
                        <a:lumMod val="75000"/>
                        <a:lumOff val="25000"/>
                      </a:schemeClr>
                    </a:solidFill>
                  </a:rPr>
                  <a:t>Adversarial</a:t>
                </a:r>
                <a:r>
                  <a:rPr lang="zh-CN" altLang="en-US" sz="1400" b="1" dirty="0">
                    <a:solidFill>
                      <a:schemeClr val="bg1">
                        <a:lumMod val="75000"/>
                        <a:lumOff val="25000"/>
                      </a:schemeClr>
                    </a:solidFill>
                  </a:rPr>
                  <a:t> </a:t>
                </a:r>
                <a:r>
                  <a:rPr lang="en-US" altLang="zh-CN" sz="1400" b="1" dirty="0">
                    <a:solidFill>
                      <a:schemeClr val="bg1">
                        <a:lumMod val="75000"/>
                        <a:lumOff val="25000"/>
                      </a:schemeClr>
                    </a:solidFill>
                  </a:rPr>
                  <a:t>attack:</a:t>
                </a:r>
                <a:r>
                  <a:rPr lang="zh-CN" altLang="en-US" sz="1400" b="1" dirty="0">
                    <a:solidFill>
                      <a:schemeClr val="bg1">
                        <a:lumMod val="75000"/>
                        <a:lumOff val="25000"/>
                      </a:schemeClr>
                    </a:solidFill>
                  </a:rPr>
                  <a:t> </a:t>
                </a:r>
                <a:endParaRPr lang="en-US" altLang="zh-CN" sz="1400" b="1" dirty="0">
                  <a:solidFill>
                    <a:schemeClr val="bg1">
                      <a:lumMod val="75000"/>
                      <a:lumOff val="25000"/>
                    </a:schemeClr>
                  </a:solidFill>
                </a:endParaRPr>
              </a:p>
              <a:p>
                <a:pPr marL="285750" indent="-285750">
                  <a:buFont typeface="Arial" panose="020B0604020202020204" pitchFamily="34" charset="0"/>
                  <a:buChar char="•"/>
                </a:pPr>
                <a:r>
                  <a:rPr lang="en-US" altLang="zh-CN" sz="1400" dirty="0"/>
                  <a:t>Safety</a:t>
                </a:r>
                <a:r>
                  <a:rPr lang="zh-CN" altLang="en-US" sz="1400" dirty="0"/>
                  <a:t> </a:t>
                </a:r>
                <a:r>
                  <a:rPr lang="en-US" altLang="zh-CN" sz="1400" dirty="0"/>
                  <a:t>reward:</a:t>
                </a:r>
                <a:r>
                  <a:rPr lang="zh-CN" altLang="en-US" sz="1400" dirty="0"/>
                  <a:t> </a:t>
                </a:r>
                <a14:m>
                  <m:oMath xmlns:m="http://schemas.openxmlformats.org/officeDocument/2006/math">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𝑟</m:t>
                        </m:r>
                      </m:e>
                      <m:sub>
                        <m:r>
                          <a:rPr lang="en-US" altLang="zh-CN" sz="1400" b="0" i="1" smtClean="0">
                            <a:latin typeface="Cambria Math" panose="02040503050406030204" pitchFamily="18" charset="0"/>
                          </a:rPr>
                          <m:t>𝑎𝑙𝑡</m:t>
                        </m:r>
                      </m:sub>
                    </m:sSub>
                    <m:d>
                      <m:dPr>
                        <m:ctrlPr>
                          <a:rPr lang="en-US" altLang="zh-CN" sz="1400" b="0" i="1" smtClean="0">
                            <a:latin typeface="Cambria Math" panose="02040503050406030204" pitchFamily="18" charset="0"/>
                          </a:rPr>
                        </m:ctrlPr>
                      </m:dPr>
                      <m:e>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𝑠</m:t>
                            </m:r>
                          </m:e>
                          <m:sub>
                            <m:r>
                              <a:rPr lang="en-US" altLang="zh-CN" sz="1400" b="0" i="1" smtClean="0">
                                <a:latin typeface="Cambria Math" panose="02040503050406030204" pitchFamily="18" charset="0"/>
                              </a:rPr>
                              <m:t>0</m:t>
                            </m:r>
                          </m:sub>
                        </m:sSub>
                      </m:e>
                    </m:d>
                    <m:r>
                      <a:rPr lang="en-US" altLang="zh-CN" sz="1400" b="0" i="1" smtClean="0">
                        <a:latin typeface="Cambria Math" panose="02040503050406030204" pitchFamily="18" charset="0"/>
                      </a:rPr>
                      <m:t>=</m:t>
                    </m:r>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𝐿</m:t>
                        </m:r>
                      </m:e>
                      <m:sub>
                        <m:r>
                          <a:rPr lang="en-US" altLang="zh-CN" sz="1400" b="0" i="1" smtClean="0">
                            <a:latin typeface="Cambria Math" panose="02040503050406030204" pitchFamily="18" charset="0"/>
                          </a:rPr>
                          <m:t>∞</m:t>
                        </m:r>
                      </m:sub>
                    </m:sSub>
                    <m:d>
                      <m:dPr>
                        <m:ctrlPr>
                          <a:rPr lang="en-US" altLang="zh-CN" sz="1400" b="0" i="1" smtClean="0">
                            <a:latin typeface="Cambria Math" panose="02040503050406030204" pitchFamily="18" charset="0"/>
                          </a:rPr>
                        </m:ctrlPr>
                      </m:dPr>
                      <m:e>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𝜏</m:t>
                            </m:r>
                          </m:e>
                          <m:sub>
                            <m:r>
                              <a:rPr lang="en-US" altLang="zh-CN" sz="1400" b="0" i="1" smtClean="0">
                                <a:latin typeface="Cambria Math" panose="02040503050406030204" pitchFamily="18" charset="0"/>
                              </a:rPr>
                              <m:t>𝑎𝑙𝑡</m:t>
                            </m:r>
                          </m:sub>
                        </m:sSub>
                      </m:e>
                    </m:d>
                  </m:oMath>
                </a14:m>
                <a:endParaRPr lang="en-US" altLang="zh-CN" sz="1400" b="0" dirty="0"/>
              </a:p>
              <a:p>
                <a:pPr marL="742950" lvl="1" indent="-285750">
                  <a:buFont typeface="Arial" panose="020B0604020202020204" pitchFamily="34" charset="0"/>
                  <a:buChar char="•"/>
                </a:pPr>
                <a:r>
                  <a:rPr lang="en-US" altLang="zh-CN" sz="1400" dirty="0"/>
                  <a:t>The</a:t>
                </a:r>
                <a:r>
                  <a:rPr lang="zh-CN" altLang="en-US" sz="1400" dirty="0"/>
                  <a:t> </a:t>
                </a:r>
                <a:r>
                  <a:rPr lang="en-US" altLang="zh-CN" sz="1400" dirty="0"/>
                  <a:t>infinity</a:t>
                </a:r>
                <a:r>
                  <a:rPr lang="zh-CN" altLang="en-US" sz="1400" dirty="0"/>
                  <a:t> </a:t>
                </a:r>
                <a:r>
                  <a:rPr lang="en-US" altLang="zh-CN" sz="1400" dirty="0"/>
                  <a:t>norm</a:t>
                </a:r>
                <a:r>
                  <a:rPr lang="zh-CN" altLang="en-US" sz="1400" dirty="0"/>
                  <a:t> </a:t>
                </a:r>
                <a:r>
                  <a:rPr lang="en-US" altLang="zh-CN" sz="1400" dirty="0"/>
                  <a:t>on</a:t>
                </a:r>
                <a:r>
                  <a:rPr lang="zh-CN" altLang="en-US" sz="1400" dirty="0"/>
                  <a:t> </a:t>
                </a:r>
                <a:r>
                  <a:rPr lang="en-US" altLang="zh-CN" sz="1400" dirty="0"/>
                  <a:t>altitude</a:t>
                </a:r>
                <a:r>
                  <a:rPr lang="zh-CN" altLang="en-US" sz="1400" dirty="0"/>
                  <a:t> </a:t>
                </a:r>
                <a:r>
                  <a:rPr lang="en-US" altLang="zh-CN" sz="1400" dirty="0"/>
                  <a:t>dimension</a:t>
                </a:r>
                <a:r>
                  <a:rPr lang="zh-CN" altLang="en-US" sz="1400" dirty="0"/>
                  <a:t> </a:t>
                </a:r>
                <a:r>
                  <a:rPr lang="en-US" altLang="zh-CN" sz="1400" dirty="0"/>
                  <a:t>of</a:t>
                </a:r>
                <a:r>
                  <a:rPr lang="zh-CN" altLang="en-US" sz="1400" dirty="0"/>
                  <a:t> </a:t>
                </a:r>
                <a:r>
                  <a:rPr lang="en-US" altLang="zh-CN" sz="1400" dirty="0"/>
                  <a:t>a</a:t>
                </a:r>
                <a:r>
                  <a:rPr lang="zh-CN" altLang="en-US" sz="1400" dirty="0"/>
                  <a:t> </a:t>
                </a:r>
                <a:r>
                  <a:rPr lang="en-US" altLang="zh-CN" sz="1400" dirty="0"/>
                  <a:t>trajectory,</a:t>
                </a:r>
              </a:p>
              <a:p>
                <a:pPr marL="742950" lvl="1" indent="-285750">
                  <a:buFont typeface="Arial" panose="020B0604020202020204" pitchFamily="34" charset="0"/>
                  <a:buChar char="•"/>
                </a:pPr>
                <a:r>
                  <a:rPr lang="en-US" altLang="zh-CN" sz="1400" dirty="0"/>
                  <a:t>i.e.,</a:t>
                </a:r>
                <a:r>
                  <a:rPr lang="zh-CN" altLang="en-US" sz="1400" dirty="0"/>
                  <a:t> </a:t>
                </a:r>
                <a:r>
                  <a:rPr lang="en-US" altLang="zh-CN" sz="1400" dirty="0"/>
                  <a:t>the</a:t>
                </a:r>
                <a:r>
                  <a:rPr lang="zh-CN" altLang="en-US" sz="1400" dirty="0"/>
                  <a:t> </a:t>
                </a:r>
                <a:r>
                  <a:rPr lang="en-US" altLang="zh-CN" sz="1400" dirty="0"/>
                  <a:t>lowest</a:t>
                </a:r>
                <a:r>
                  <a:rPr lang="zh-CN" altLang="en-US" sz="1400" dirty="0"/>
                  <a:t> </a:t>
                </a:r>
                <a:r>
                  <a:rPr lang="en-US" altLang="zh-CN" sz="1400" dirty="0"/>
                  <a:t>altitude</a:t>
                </a:r>
                <a:r>
                  <a:rPr lang="zh-CN" altLang="en-US" sz="1400" dirty="0"/>
                  <a:t> </a:t>
                </a:r>
                <a:r>
                  <a:rPr lang="en-US" altLang="zh-CN" sz="1400" dirty="0"/>
                  <a:t>in</a:t>
                </a:r>
                <a:r>
                  <a:rPr lang="zh-CN" altLang="en-US" sz="1400" dirty="0"/>
                  <a:t> </a:t>
                </a:r>
                <a14:m>
                  <m:oMath xmlns:m="http://schemas.openxmlformats.org/officeDocument/2006/math">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𝜏</m:t>
                        </m:r>
                      </m:e>
                      <m:sub>
                        <m:r>
                          <a:rPr lang="en-US" altLang="zh-CN" sz="1400" b="0" i="1" smtClean="0">
                            <a:latin typeface="Cambria Math" panose="02040503050406030204" pitchFamily="18" charset="0"/>
                          </a:rPr>
                          <m:t>𝑎𝑙𝑡</m:t>
                        </m:r>
                      </m:sub>
                    </m:sSub>
                  </m:oMath>
                </a14:m>
                <a:r>
                  <a:rPr lang="en-US" altLang="zh-CN" sz="1400" dirty="0"/>
                  <a:t>.</a:t>
                </a:r>
                <a:r>
                  <a:rPr lang="zh-CN" altLang="en-US" sz="1400" dirty="0"/>
                  <a:t> </a:t>
                </a:r>
                <a:endParaRPr lang="en-US" altLang="zh-CN" sz="1400" dirty="0"/>
              </a:p>
              <a:p>
                <a:pPr marL="285750" indent="-285750">
                  <a:buFont typeface="Arial" panose="020B0604020202020204" pitchFamily="34" charset="0"/>
                  <a:buChar char="•"/>
                </a:pPr>
                <a:r>
                  <a:rPr lang="en-US" altLang="zh-CN" sz="1400" dirty="0"/>
                  <a:t>Attack:</a:t>
                </a:r>
                <a:r>
                  <a:rPr lang="zh-CN" altLang="en-US" sz="1400" dirty="0"/>
                  <a:t>  </a:t>
                </a:r>
                <a14:m>
                  <m:oMath xmlns:m="http://schemas.openxmlformats.org/officeDocument/2006/math">
                    <m:limLow>
                      <m:limLowPr>
                        <m:ctrlPr>
                          <a:rPr lang="en-US" altLang="zh-CN" sz="1400" b="0" i="1" dirty="0" smtClean="0">
                            <a:latin typeface="Cambria Math" panose="02040503050406030204" pitchFamily="18" charset="0"/>
                          </a:rPr>
                        </m:ctrlPr>
                      </m:limLowPr>
                      <m:e>
                        <m:r>
                          <m:rPr>
                            <m:sty m:val="p"/>
                          </m:rPr>
                          <a:rPr lang="en-US" altLang="zh-CN" sz="1400" dirty="0">
                            <a:latin typeface="Cambria Math" panose="02040503050406030204" pitchFamily="18" charset="0"/>
                          </a:rPr>
                          <m:t>a</m:t>
                        </m:r>
                        <m:r>
                          <m:rPr>
                            <m:sty m:val="p"/>
                          </m:rPr>
                          <a:rPr lang="en-US" altLang="zh-CN" sz="1400" b="0" i="0" dirty="0" smtClean="0">
                            <a:latin typeface="Cambria Math" panose="02040503050406030204" pitchFamily="18" charset="0"/>
                          </a:rPr>
                          <m:t>rgmin</m:t>
                        </m:r>
                      </m:e>
                      <m:lim>
                        <m:r>
                          <a:rPr lang="en-US" altLang="zh-CN" sz="1400" i="1">
                            <a:latin typeface="Cambria Math" panose="02040503050406030204" pitchFamily="18" charset="0"/>
                          </a:rPr>
                          <m:t>𝑠</m:t>
                        </m:r>
                      </m:lim>
                    </m:limLow>
                    <m:r>
                      <a:rPr lang="zh-CN" altLang="en-US" sz="1400" b="0" i="1" dirty="0" smtClean="0">
                        <a:latin typeface="Cambria Math" panose="02040503050406030204" pitchFamily="18" charset="0"/>
                      </a:rPr>
                      <m:t> </m:t>
                    </m:r>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𝑟</m:t>
                        </m:r>
                      </m:e>
                      <m:sub>
                        <m:r>
                          <a:rPr lang="en-US" altLang="zh-CN" sz="1400" b="0" i="1" smtClean="0">
                            <a:latin typeface="Cambria Math" panose="02040503050406030204" pitchFamily="18" charset="0"/>
                          </a:rPr>
                          <m:t>𝑎𝑙𝑡</m:t>
                        </m:r>
                      </m:sub>
                    </m:sSub>
                    <m:d>
                      <m:dPr>
                        <m:ctrlPr>
                          <a:rPr lang="en-US" altLang="zh-CN" sz="1400" b="0" i="1" smtClean="0">
                            <a:latin typeface="Cambria Math" panose="02040503050406030204" pitchFamily="18" charset="0"/>
                          </a:rPr>
                        </m:ctrlPr>
                      </m:dPr>
                      <m:e>
                        <m:r>
                          <a:rPr lang="en-US" altLang="zh-CN" sz="1400" b="0" i="1" smtClean="0">
                            <a:latin typeface="Cambria Math" panose="02040503050406030204" pitchFamily="18" charset="0"/>
                          </a:rPr>
                          <m:t>𝑠</m:t>
                        </m:r>
                      </m:e>
                    </m:d>
                  </m:oMath>
                </a14:m>
                <a:endParaRPr lang="en-US" altLang="zh-CN" sz="1400" b="0" dirty="0"/>
              </a:p>
              <a:p>
                <a:pPr marL="742950" lvl="1" indent="-285750">
                  <a:buFont typeface="Arial" panose="020B0604020202020204" pitchFamily="34" charset="0"/>
                  <a:buChar char="•"/>
                </a:pPr>
                <a:r>
                  <a:rPr lang="en-US" altLang="zh-CN" sz="1400" dirty="0"/>
                  <a:t>Finding</a:t>
                </a:r>
                <a:r>
                  <a:rPr lang="zh-CN" altLang="en-US" sz="1400" dirty="0"/>
                  <a:t> </a:t>
                </a:r>
                <a:r>
                  <a:rPr lang="en-US" altLang="zh-CN" sz="1400" dirty="0"/>
                  <a:t>an</a:t>
                </a:r>
                <a:r>
                  <a:rPr lang="zh-CN" altLang="en-US" sz="1400" dirty="0"/>
                  <a:t> </a:t>
                </a:r>
                <a:r>
                  <a:rPr lang="en-US" altLang="zh-CN" sz="1400" dirty="0"/>
                  <a:t>initial</a:t>
                </a:r>
                <a:r>
                  <a:rPr lang="zh-CN" altLang="en-US" sz="1400" dirty="0"/>
                  <a:t> </a:t>
                </a:r>
                <a:r>
                  <a:rPr lang="en-US" altLang="zh-CN" sz="1400" dirty="0"/>
                  <a:t>state</a:t>
                </a:r>
                <a:r>
                  <a:rPr lang="zh-CN" altLang="en-US" sz="1400" dirty="0"/>
                  <a:t> </a:t>
                </a:r>
                <a:r>
                  <a:rPr lang="en-US" altLang="zh-CN" sz="1400" dirty="0"/>
                  <a:t>that</a:t>
                </a:r>
                <a:r>
                  <a:rPr lang="zh-CN" altLang="en-US" sz="1400" dirty="0"/>
                  <a:t> </a:t>
                </a:r>
                <a:r>
                  <a:rPr lang="en-US" altLang="zh-CN" sz="1400" dirty="0"/>
                  <a:t>minimizes</a:t>
                </a:r>
                <a:r>
                  <a:rPr lang="zh-CN" altLang="en-US" sz="1400" dirty="0"/>
                  <a:t> </a:t>
                </a:r>
                <a:r>
                  <a:rPr lang="en-US" altLang="zh-CN" sz="1400" dirty="0"/>
                  <a:t>the</a:t>
                </a:r>
                <a:r>
                  <a:rPr lang="zh-CN" altLang="en-US" sz="1400" dirty="0"/>
                  <a:t> </a:t>
                </a:r>
                <a:r>
                  <a:rPr lang="en-US" altLang="zh-CN" sz="1400" dirty="0"/>
                  <a:t>safety</a:t>
                </a:r>
                <a:r>
                  <a:rPr lang="zh-CN" altLang="en-US" sz="1400" dirty="0"/>
                  <a:t> </a:t>
                </a:r>
                <a:r>
                  <a:rPr lang="en-US" altLang="zh-CN" sz="1400" dirty="0"/>
                  <a:t>reward</a:t>
                </a:r>
              </a:p>
              <a:p>
                <a:pPr marL="742950" lvl="1" indent="-285750">
                  <a:buFont typeface="Arial" panose="020B0604020202020204" pitchFamily="34" charset="0"/>
                  <a:buChar char="•"/>
                </a:pPr>
                <a:r>
                  <a:rPr lang="en-US" altLang="zh-CN" sz="1400" dirty="0"/>
                  <a:t>with</a:t>
                </a:r>
                <a:r>
                  <a:rPr lang="zh-CN" altLang="en-US" sz="1400" dirty="0"/>
                  <a:t> </a:t>
                </a:r>
                <a:r>
                  <a:rPr lang="en-US" altLang="zh-CN" sz="1400" dirty="0"/>
                  <a:t>Bayesian</a:t>
                </a:r>
                <a:r>
                  <a:rPr lang="zh-CN" altLang="en-US" sz="1400" dirty="0"/>
                  <a:t> </a:t>
                </a:r>
                <a:r>
                  <a:rPr lang="en-US" altLang="zh-CN" sz="1400" dirty="0"/>
                  <a:t>Optimization.</a:t>
                </a:r>
              </a:p>
            </p:txBody>
          </p:sp>
        </mc:Choice>
        <mc:Fallback xmlns="">
          <p:sp>
            <p:nvSpPr>
              <p:cNvPr id="14" name="Rectangle 13">
                <a:extLst>
                  <a:ext uri="{FF2B5EF4-FFF2-40B4-BE49-F238E27FC236}">
                    <a16:creationId xmlns:a16="http://schemas.microsoft.com/office/drawing/2014/main" id="{7BD6F893-7D5A-7547-ACF8-A5E00469654F}"/>
                  </a:ext>
                </a:extLst>
              </p:cNvPr>
              <p:cNvSpPr>
                <a:spLocks noRot="1" noChangeAspect="1" noMove="1" noResize="1" noEditPoints="1" noAdjustHandles="1" noChangeArrowheads="1" noChangeShapeType="1" noTextEdit="1"/>
              </p:cNvSpPr>
              <p:nvPr/>
            </p:nvSpPr>
            <p:spPr>
              <a:xfrm>
                <a:off x="365468" y="2732739"/>
                <a:ext cx="4078747" cy="2135521"/>
              </a:xfrm>
              <a:prstGeom prst="rect">
                <a:avLst/>
              </a:prstGeom>
              <a:blipFill>
                <a:blip r:embed="rId9"/>
                <a:stretch>
                  <a:fillRect l="-311" t="-592" b="-177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Rectangle 14">
                <a:extLst>
                  <a:ext uri="{FF2B5EF4-FFF2-40B4-BE49-F238E27FC236}">
                    <a16:creationId xmlns:a16="http://schemas.microsoft.com/office/drawing/2014/main" id="{71F006A1-43B5-9346-A7C0-41FBAF14DB92}"/>
                  </a:ext>
                </a:extLst>
              </p:cNvPr>
              <p:cNvSpPr/>
              <p:nvPr/>
            </p:nvSpPr>
            <p:spPr>
              <a:xfrm>
                <a:off x="403717" y="4969470"/>
                <a:ext cx="4649050" cy="1815882"/>
              </a:xfrm>
              <a:prstGeom prst="rect">
                <a:avLst/>
              </a:prstGeom>
            </p:spPr>
            <p:txBody>
              <a:bodyPr wrap="square">
                <a:spAutoFit/>
              </a:bodyPr>
              <a:lstStyle/>
              <a:p>
                <a:r>
                  <a:rPr lang="en-US" altLang="zh-CN" sz="1400" b="1" dirty="0">
                    <a:solidFill>
                      <a:schemeClr val="bg1">
                        <a:lumMod val="75000"/>
                        <a:lumOff val="25000"/>
                      </a:schemeClr>
                    </a:solidFill>
                  </a:rPr>
                  <a:t>Shield:</a:t>
                </a:r>
              </a:p>
              <a:p>
                <a:pPr marL="285750" indent="-285750">
                  <a:buFont typeface="Arial" panose="020B0604020202020204" pitchFamily="34" charset="0"/>
                  <a:buChar char="•"/>
                </a:pPr>
                <a:r>
                  <a:rPr lang="en-US" altLang="zh-CN" sz="1400" dirty="0"/>
                  <a:t>Detection</a:t>
                </a:r>
              </a:p>
              <a:p>
                <a:pPr marL="742950" lvl="1" indent="-285750">
                  <a:buFont typeface="Arial" panose="020B0604020202020204" pitchFamily="34" charset="0"/>
                  <a:buChar char="•"/>
                </a:pPr>
                <a:r>
                  <a:rPr lang="en-US" altLang="zh-CN" sz="1400" dirty="0"/>
                  <a:t>Given</a:t>
                </a:r>
                <a:r>
                  <a:rPr lang="zh-CN" altLang="en-US" sz="1400" dirty="0"/>
                  <a:t> </a:t>
                </a:r>
                <a:r>
                  <a:rPr lang="en-US" altLang="zh-CN" sz="1400" dirty="0"/>
                  <a:t>a</a:t>
                </a:r>
                <a:r>
                  <a:rPr lang="zh-CN" altLang="en-US" sz="1400" dirty="0"/>
                  <a:t> </a:t>
                </a:r>
                <a:r>
                  <a:rPr lang="en-US" altLang="zh-CN" sz="1400" dirty="0"/>
                  <a:t>state</a:t>
                </a:r>
                <a:r>
                  <a:rPr lang="zh-CN" altLang="en-US" sz="1400" dirty="0"/>
                  <a:t> </a:t>
                </a:r>
                <a14:m>
                  <m:oMath xmlns:m="http://schemas.openxmlformats.org/officeDocument/2006/math">
                    <m:r>
                      <a:rPr lang="en-US" altLang="zh-CN" sz="1400" b="0" i="1" smtClean="0">
                        <a:latin typeface="Cambria Math" panose="02040503050406030204" pitchFamily="18" charset="0"/>
                      </a:rPr>
                      <m:t>𝑠</m:t>
                    </m:r>
                  </m:oMath>
                </a14:m>
                <a:r>
                  <a:rPr lang="en-US" altLang="zh-CN" sz="1400" dirty="0"/>
                  <a:t>,</a:t>
                </a:r>
                <a:r>
                  <a:rPr lang="zh-CN" altLang="en-US" sz="1400" dirty="0"/>
                  <a:t> </a:t>
                </a:r>
                <a:r>
                  <a:rPr lang="en-US" altLang="zh-CN" sz="1400" dirty="0"/>
                  <a:t>predict</a:t>
                </a:r>
                <a:r>
                  <a:rPr lang="zh-CN" altLang="en-US" sz="1400" dirty="0"/>
                  <a:t> </a:t>
                </a:r>
                <a:r>
                  <a:rPr lang="en-US" altLang="zh-CN" sz="1400" dirty="0"/>
                  <a:t>whether</a:t>
                </a:r>
                <a:r>
                  <a:rPr lang="zh-CN" altLang="en-US" sz="1400" dirty="0"/>
                  <a:t> </a:t>
                </a:r>
                <a14:m>
                  <m:oMath xmlns:m="http://schemas.openxmlformats.org/officeDocument/2006/math">
                    <m:r>
                      <a:rPr lang="en-US" altLang="zh-CN" sz="1400" b="0" i="1" smtClean="0">
                        <a:latin typeface="Cambria Math" panose="02040503050406030204" pitchFamily="18" charset="0"/>
                      </a:rPr>
                      <m:t>𝑠</m:t>
                    </m:r>
                  </m:oMath>
                </a14:m>
                <a:r>
                  <a:rPr lang="zh-CN" altLang="en-US" sz="1400" dirty="0"/>
                  <a:t> </a:t>
                </a:r>
                <a:r>
                  <a:rPr lang="en-US" altLang="zh-CN" sz="1400" dirty="0"/>
                  <a:t>is</a:t>
                </a:r>
                <a:r>
                  <a:rPr lang="zh-CN" altLang="en-US" sz="1400" dirty="0"/>
                  <a:t> </a:t>
                </a:r>
                <a:r>
                  <a:rPr lang="en-US" altLang="zh-CN" sz="1400" dirty="0"/>
                  <a:t>safe</a:t>
                </a:r>
                <a:r>
                  <a:rPr lang="zh-CN" altLang="en-US" sz="1400" dirty="0"/>
                  <a:t> </a:t>
                </a:r>
                <a:r>
                  <a:rPr lang="en-US" altLang="zh-CN" sz="1400" dirty="0"/>
                  <a:t>without</a:t>
                </a:r>
                <a:r>
                  <a:rPr lang="zh-CN" altLang="en-US" sz="1400" dirty="0"/>
                  <a:t> </a:t>
                </a:r>
                <a:r>
                  <a:rPr lang="en-US" altLang="zh-CN" sz="1400" dirty="0"/>
                  <a:t>intervention</a:t>
                </a:r>
              </a:p>
              <a:p>
                <a:pPr marL="285750" indent="-285750">
                  <a:buFont typeface="Arial" panose="020B0604020202020204" pitchFamily="34" charset="0"/>
                  <a:buChar char="•"/>
                </a:pPr>
                <a:r>
                  <a:rPr lang="en-US" altLang="zh-CN" sz="1400" dirty="0"/>
                  <a:t>Intervention</a:t>
                </a:r>
              </a:p>
              <a:p>
                <a:pPr marL="742950" lvl="1" indent="-285750">
                  <a:buFont typeface="Arial" panose="020B0604020202020204" pitchFamily="34" charset="0"/>
                  <a:buChar char="•"/>
                </a:pPr>
                <a:r>
                  <a:rPr lang="en-US" altLang="zh-CN" sz="1400" dirty="0"/>
                  <a:t>Provide</a:t>
                </a:r>
                <a:r>
                  <a:rPr lang="zh-CN" altLang="en-US" sz="1400" dirty="0"/>
                  <a:t> </a:t>
                </a:r>
                <a:r>
                  <a:rPr lang="en-US" altLang="zh-CN" sz="1400" dirty="0"/>
                  <a:t>an</a:t>
                </a:r>
                <a:r>
                  <a:rPr lang="zh-CN" altLang="en-US" sz="1400" dirty="0"/>
                  <a:t> </a:t>
                </a:r>
                <a:r>
                  <a:rPr lang="en-US" altLang="zh-CN" sz="1400" dirty="0"/>
                  <a:t>alternative</a:t>
                </a:r>
                <a:r>
                  <a:rPr lang="zh-CN" altLang="en-US" sz="1400" dirty="0"/>
                  <a:t> </a:t>
                </a:r>
                <a:r>
                  <a:rPr lang="en-US" altLang="zh-CN" sz="1400" dirty="0"/>
                  <a:t>action</a:t>
                </a:r>
                <a:r>
                  <a:rPr lang="zh-CN" altLang="en-US" sz="1400" dirty="0"/>
                  <a:t> </a:t>
                </a:r>
                <a:r>
                  <a:rPr lang="en-US" altLang="zh-CN" sz="1400" dirty="0"/>
                  <a:t>to</a:t>
                </a:r>
                <a:r>
                  <a:rPr lang="zh-CN" altLang="en-US" sz="1400" dirty="0"/>
                  <a:t> </a:t>
                </a:r>
                <a:r>
                  <a:rPr lang="en-US" altLang="zh-CN" sz="1400" dirty="0"/>
                  <a:t>change</a:t>
                </a:r>
                <a:r>
                  <a:rPr lang="zh-CN" altLang="en-US" sz="1400" dirty="0"/>
                  <a:t> </a:t>
                </a:r>
                <a14:m>
                  <m:oMath xmlns:m="http://schemas.openxmlformats.org/officeDocument/2006/math">
                    <m:r>
                      <a:rPr lang="en-US" altLang="zh-CN" sz="1400" b="0" i="1" smtClean="0">
                        <a:latin typeface="Cambria Math" panose="02040503050406030204" pitchFamily="18" charset="0"/>
                      </a:rPr>
                      <m:t>𝜏</m:t>
                    </m:r>
                  </m:oMath>
                </a14:m>
                <a:endParaRPr lang="en-US" altLang="zh-CN" sz="1400" dirty="0"/>
              </a:p>
              <a:p>
                <a:pPr marL="285750" indent="-285750">
                  <a:buFont typeface="Arial" panose="020B0604020202020204" pitchFamily="34" charset="0"/>
                  <a:buChar char="•"/>
                </a:pPr>
                <a:r>
                  <a:rPr lang="en-US" altLang="zh-CN" sz="1400" dirty="0"/>
                  <a:t>Successfully</a:t>
                </a:r>
                <a:r>
                  <a:rPr lang="zh-CN" altLang="en-US" sz="1400" dirty="0"/>
                  <a:t> </a:t>
                </a:r>
                <a:r>
                  <a:rPr lang="en-US" altLang="zh-CN" sz="1400" dirty="0"/>
                  <a:t>defending</a:t>
                </a:r>
                <a:r>
                  <a:rPr lang="zh-CN" altLang="en-US" sz="1400" dirty="0"/>
                  <a:t> </a:t>
                </a:r>
                <a:r>
                  <a:rPr lang="en-US" altLang="zh-CN" sz="1400" dirty="0"/>
                  <a:t>over</a:t>
                </a:r>
                <a:r>
                  <a:rPr lang="zh-CN" altLang="en-US" sz="1400" dirty="0"/>
                  <a:t> </a:t>
                </a:r>
                <a:r>
                  <a:rPr lang="en-US" altLang="zh-CN" sz="1400" b="1" dirty="0"/>
                  <a:t>95%</a:t>
                </a:r>
                <a:r>
                  <a:rPr lang="zh-CN" altLang="en-US" sz="1400" dirty="0"/>
                  <a:t> </a:t>
                </a:r>
                <a:r>
                  <a:rPr lang="en-US" altLang="zh-CN" sz="1400" dirty="0"/>
                  <a:t>adversarial</a:t>
                </a:r>
                <a:r>
                  <a:rPr lang="zh-CN" altLang="en-US" sz="1400" dirty="0"/>
                  <a:t> </a:t>
                </a:r>
                <a:r>
                  <a:rPr lang="en-US" altLang="zh-CN" sz="1400" dirty="0"/>
                  <a:t>attacks</a:t>
                </a:r>
              </a:p>
              <a:p>
                <a:endParaRPr lang="en-US" altLang="zh-CN" sz="1400" dirty="0"/>
              </a:p>
            </p:txBody>
          </p:sp>
        </mc:Choice>
        <mc:Fallback xmlns="">
          <p:sp>
            <p:nvSpPr>
              <p:cNvPr id="15" name="Rectangle 14">
                <a:extLst>
                  <a:ext uri="{FF2B5EF4-FFF2-40B4-BE49-F238E27FC236}">
                    <a16:creationId xmlns:a16="http://schemas.microsoft.com/office/drawing/2014/main" id="{71F006A1-43B5-9346-A7C0-41FBAF14DB92}"/>
                  </a:ext>
                </a:extLst>
              </p:cNvPr>
              <p:cNvSpPr>
                <a:spLocks noRot="1" noChangeAspect="1" noMove="1" noResize="1" noEditPoints="1" noAdjustHandles="1" noChangeArrowheads="1" noChangeShapeType="1" noTextEdit="1"/>
              </p:cNvSpPr>
              <p:nvPr/>
            </p:nvSpPr>
            <p:spPr>
              <a:xfrm>
                <a:off x="403717" y="4969470"/>
                <a:ext cx="4649050" cy="1815882"/>
              </a:xfrm>
              <a:prstGeom prst="rect">
                <a:avLst/>
              </a:prstGeom>
              <a:blipFill>
                <a:blip r:embed="rId10"/>
                <a:stretch>
                  <a:fillRect l="-272" t="-694"/>
                </a:stretch>
              </a:blipFill>
            </p:spPr>
            <p:txBody>
              <a:bodyPr/>
              <a:lstStyle/>
              <a:p>
                <a:r>
                  <a:rPr lang="en-US">
                    <a:noFill/>
                  </a:rPr>
                  <a:t> </a:t>
                </a:r>
              </a:p>
            </p:txBody>
          </p:sp>
        </mc:Fallback>
      </mc:AlternateContent>
    </p:spTree>
    <p:extLst>
      <p:ext uri="{BB962C8B-B14F-4D97-AF65-F5344CB8AC3E}">
        <p14:creationId xmlns:p14="http://schemas.microsoft.com/office/powerpoint/2010/main" val="46254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36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0"/>
                                        </p:tgtEl>
                                      </p:cBhvr>
                                    </p:cmd>
                                  </p:childTnLst>
                                </p:cTn>
                              </p:par>
                            </p:childTnLst>
                          </p:cTn>
                        </p:par>
                      </p:childTnLst>
                    </p:cTn>
                  </p:par>
                </p:childTnLst>
              </p:cTn>
              <p:nextCondLst>
                <p:cond evt="onClick" delay="0">
                  <p:tgtEl>
                    <p:spTgt spid="10"/>
                  </p:tgtEl>
                </p:cond>
              </p:nextCondLst>
            </p:seq>
            <p:video>
              <p:cMediaNode vol="80000">
                <p:cTn id="12" fill="hold" display="0">
                  <p:stCondLst>
                    <p:cond delay="indefinite"/>
                  </p:stCondLst>
                </p:cTn>
                <p:tgtEl>
                  <p:spTgt spid="10"/>
                </p:tgtEl>
              </p:cMediaNode>
            </p:vide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7.4"/>
</p:tagLst>
</file>

<file path=ppt/tags/tag2.xml><?xml version="1.0" encoding="utf-8"?>
<p:tagLst xmlns:a="http://schemas.openxmlformats.org/drawingml/2006/main" xmlns:r="http://schemas.openxmlformats.org/officeDocument/2006/relationships" xmlns:p="http://schemas.openxmlformats.org/presentationml/2006/main">
  <p:tag name="TIMING" val="|17.4"/>
</p:tagLst>
</file>

<file path=ppt/theme/theme1.xml><?xml version="1.0" encoding="utf-8"?>
<a:theme xmlns:a="http://schemas.openxmlformats.org/drawingml/2006/main" name="Purdue1">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urdueCS_gold" id="{8ABF14F6-EBED-794B-BEAE-594EB6CCB419}" vid="{1A1BD1C4-93BF-CA40-9733-76D19F9C77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Purdue1</Template>
  <TotalTime>2130</TotalTime>
  <Words>987</Words>
  <Application>Microsoft Macintosh PowerPoint</Application>
  <PresentationFormat>Widescreen</PresentationFormat>
  <Paragraphs>98</Paragraphs>
  <Slides>5</Slides>
  <Notes>5</Notes>
  <HiddenSlides>0</HiddenSlides>
  <MMClips>1</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vt:i4>
      </vt:variant>
    </vt:vector>
  </HeadingPairs>
  <TitlesOfParts>
    <vt:vector size="18" baseType="lpstr">
      <vt:lpstr>Acumin Pro</vt:lpstr>
      <vt:lpstr>Acumin Pro ExtraCondensed</vt:lpstr>
      <vt:lpstr>United Sans Reg Medium</vt:lpstr>
      <vt:lpstr>Acumin Pro ExtraCondensed Smbd</vt:lpstr>
      <vt:lpstr>Acumin Pro Medium</vt:lpstr>
      <vt:lpstr>Cambria Math</vt:lpstr>
      <vt:lpstr>United Sans Cd Md</vt:lpstr>
      <vt:lpstr>Calibri</vt:lpstr>
      <vt:lpstr>Wingdings</vt:lpstr>
      <vt:lpstr>Acumin Pro SemiCondensed</vt:lpstr>
      <vt:lpstr>Arial</vt:lpstr>
      <vt:lpstr>Acumin Pro Semibold</vt:lpstr>
      <vt:lpstr>Purdue1</vt:lpstr>
      <vt:lpstr>FITRE: Fisher Informed Trust-region Method for Training Policy Networks </vt:lpstr>
      <vt:lpstr>What is Fisher Informed Trust REgion?</vt:lpstr>
      <vt:lpstr>Comparison and demo on F16</vt:lpstr>
      <vt:lpstr>Thank you</vt:lpstr>
      <vt:lpstr>Adversarial Attack and Shield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Xuankang Lin</dc:creator>
  <cp:lastModifiedBy>Yuan, Bing</cp:lastModifiedBy>
  <cp:revision>341</cp:revision>
  <dcterms:created xsi:type="dcterms:W3CDTF">2020-09-12T19:18:58Z</dcterms:created>
  <dcterms:modified xsi:type="dcterms:W3CDTF">2021-01-16T01:00:48Z</dcterms:modified>
</cp:coreProperties>
</file>

<file path=docProps/thumbnail.jpeg>
</file>